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 id="2147483675" r:id="rId2"/>
  </p:sldMasterIdLst>
  <p:notesMasterIdLst>
    <p:notesMasterId r:id="rId3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Lst>
  <p:sldSz cx="9144000" cy="5143500" type="screen16x9"/>
  <p:notesSz cx="6858000" cy="9144000"/>
  <p:embeddedFontLst>
    <p:embeddedFont>
      <p:font typeface="Lato" panose="020B0604020202020204" charset="0"/>
      <p:regular r:id="rId38"/>
      <p:bold r:id="rId39"/>
      <p:italic r:id="rId40"/>
      <p:boldItalic r:id="rId41"/>
    </p:embeddedFont>
    <p:embeddedFont>
      <p:font typeface="Calibri" panose="020F0502020204030204" pitchFamily="34" charset="0"/>
      <p:regular r:id="rId42"/>
      <p:bold r:id="rId43"/>
      <p:italic r:id="rId44"/>
      <p:boldItalic r:id="rId45"/>
    </p:embeddedFont>
    <p:embeddedFont>
      <p:font typeface="Raleway" panose="020B0604020202020204" charset="0"/>
      <p:regular r:id="rId46"/>
      <p:bold r:id="rId47"/>
      <p:italic r:id="rId48"/>
      <p:boldItalic r:id="rId49"/>
    </p:embeddedFont>
    <p:embeddedFont>
      <p:font typeface="Georgia" panose="02040502050405020303" pitchFamily="18"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7AAAEFB-54A1-4E9E-998D-BF975EFAEB1B}">
  <a:tblStyle styleId="{A7AAAEFB-54A1-4E9E-998D-BF975EFAEB1B}"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250" y="45"/>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2.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4.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2.fntdata"/><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7.fntdata"/><Relationship Id="rId52" Type="http://schemas.openxmlformats.org/officeDocument/2006/relationships/font" Target="fonts/font1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14.fntdata"/><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76889279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journaldumauss.net/?Internal-Colonialism-Postcolonial-Criticism-and-Social-Theory"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5c389b8c2d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5c389b8c2d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Cabral, Amilcar. “The Weapon of Theory” The Journal of Pan African Studies, vol.3, no.5, e-Document, December 2009</a:t>
            </a:r>
            <a:endParaRPr/>
          </a:p>
          <a:p>
            <a:pPr marL="0" lvl="0" indent="0" algn="l" rtl="0">
              <a:spcBef>
                <a:spcPts val="0"/>
              </a:spcBef>
              <a:spcAft>
                <a:spcPts val="0"/>
              </a:spcAft>
              <a:buNone/>
            </a:pPr>
            <a:endParaRPr/>
          </a:p>
          <a:p>
            <a:pPr marL="0" lvl="0" indent="0" algn="l" rtl="0">
              <a:spcBef>
                <a:spcPts val="0"/>
              </a:spcBef>
              <a:spcAft>
                <a:spcPts val="0"/>
              </a:spcAft>
              <a:buClr>
                <a:schemeClr val="dk2"/>
              </a:buClr>
              <a:buSzPts val="1100"/>
              <a:buFont typeface="Arial"/>
              <a:buNone/>
            </a:pPr>
            <a:r>
              <a:rPr lang="en">
                <a:solidFill>
                  <a:schemeClr val="dk1"/>
                </a:solidFill>
              </a:rPr>
              <a:t>Cabral’s address at the Tricontinental Conference in Cuba 1966. </a:t>
            </a:r>
            <a:endParaRPr/>
          </a:p>
        </p:txBody>
      </p:sp>
    </p:spTree>
    <p:extLst>
      <p:ext uri="{BB962C8B-B14F-4D97-AF65-F5344CB8AC3E}">
        <p14:creationId xmlns:p14="http://schemas.microsoft.com/office/powerpoint/2010/main" val="1632431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6b306f8cb3_2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6b306f8cb3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0169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78e221789a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78e221789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4792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792711f701_0_86: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 name="Google Shape;245;g792711f701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1348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792711f701_0_93: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g792711f701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6971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792711f701_0_113: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 name="Google Shape;260;g792711f701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1401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792711f701_0_122: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0" name="Google Shape;270;g792711f701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1568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792711f701_0_99: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6" name="Google Shape;276;g792711f701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9374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792711f701_0_108: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6" name="Google Shape;286;g792711f701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8325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792711f701_0_127: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2" name="Google Shape;292;g792711f701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61206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792711f701_0_136: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2" name="Google Shape;302;g792711f701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6054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14604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792711f701_0_141: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8" name="Google Shape;308;g792711f701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96542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792711f701_0_15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8" name="Google Shape;318;g792711f701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32752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792711f701_0_155: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 name="Google Shape;324;g792711f701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28715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6b306f8cb3_2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6b306f8cb3_2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10534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5bf25071cb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5bf25071cb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Trying to build structures for Xicanos that teach organizing skills is not really necessary. What is necessary is a thorough understanding of decolonization within the context of a national liberation movement. What is a national liberation movement? Like Cabral said in the opening quote “every practice produces a theory’ what is the theory of xicano organizing?  </a:t>
            </a:r>
            <a:endParaRPr/>
          </a:p>
        </p:txBody>
      </p:sp>
    </p:spTree>
    <p:extLst>
      <p:ext uri="{BB962C8B-B14F-4D97-AF65-F5344CB8AC3E}">
        <p14:creationId xmlns:p14="http://schemas.microsoft.com/office/powerpoint/2010/main" val="18251465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5bf25071cb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5bf25071cb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96052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78e221789a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78e221789a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13183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5bf25071c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5bf25071c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Pablo Gonzalez Casanova started to do this with the internal colonialism.</a:t>
            </a:r>
            <a:endParaRPr/>
          </a:p>
          <a:p>
            <a:pPr marL="0" lvl="0" indent="0" algn="l" rtl="0">
              <a:spcBef>
                <a:spcPts val="0"/>
              </a:spcBef>
              <a:spcAft>
                <a:spcPts val="0"/>
              </a:spcAft>
              <a:buNone/>
            </a:pPr>
            <a:r>
              <a:rPr lang="en"/>
              <a:t>“</a:t>
            </a:r>
            <a:r>
              <a:rPr lang="en" sz="1000">
                <a:solidFill>
                  <a:schemeClr val="dk2"/>
                </a:solidFill>
                <a:highlight>
                  <a:srgbClr val="FFFFFF"/>
                </a:highlight>
                <a:latin typeface="Georgia"/>
                <a:ea typeface="Georgia"/>
                <a:cs typeface="Georgia"/>
                <a:sym typeface="Georgia"/>
              </a:rPr>
              <a:t>Internal Colonialism is an integral phenomenon (Gonzalez Casanova, 2002 : 86) that highlights the singularity of peripheral national power in colonization. Here, economic and speculative capitalism logic fits the patrimonial and oligarchic domination generating new narratives and modes of appropriation of local richesses. But, nowadays, the inter-ethnic tensions between colonizing and colonized are no longer limited to the former territories of colonization. They move to the central capitalist societies. The complexity of motivations and demands produced by coloniality threaten the values of equality and freedom that have referenced the liberal democratic revolutions in central countries. The traditional division of classes are over-determined by a moral division generated by inter-ethnic and inter-national colonial tensions.” </a:t>
            </a:r>
            <a:r>
              <a:rPr lang="en" u="sng">
                <a:solidFill>
                  <a:schemeClr val="hlink"/>
                </a:solidFill>
                <a:hlinkClick r:id="rId3"/>
              </a:rPr>
              <a:t>http://www.journaldumauss.net/?Internal-Colonialism-Postcolonial-Criticism-and-Social-Theory</a:t>
            </a:r>
            <a:endParaRPr/>
          </a:p>
          <a:p>
            <a:pPr marL="0" lvl="0" indent="0" algn="l" rtl="0">
              <a:spcBef>
                <a:spcPts val="0"/>
              </a:spcBef>
              <a:spcAft>
                <a:spcPts val="0"/>
              </a:spcAft>
              <a:buNone/>
            </a:pPr>
            <a:endParaRPr/>
          </a:p>
          <a:p>
            <a:pPr marL="0" lvl="0" indent="0" algn="l" rtl="0">
              <a:spcBef>
                <a:spcPts val="0"/>
              </a:spcBef>
              <a:spcAft>
                <a:spcPts val="0"/>
              </a:spcAft>
              <a:buNone/>
            </a:pPr>
            <a:r>
              <a:rPr lang="en"/>
              <a:t>Decolonization is not a theory of the state in it current form because everything is decolonization which is clearly not the case. </a:t>
            </a:r>
            <a:endParaRPr/>
          </a:p>
        </p:txBody>
      </p:sp>
    </p:spTree>
    <p:extLst>
      <p:ext uri="{BB962C8B-B14F-4D97-AF65-F5344CB8AC3E}">
        <p14:creationId xmlns:p14="http://schemas.microsoft.com/office/powerpoint/2010/main" val="5049262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5bf25071cb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5bf25071cb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25883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5c389b8c2d_0_7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5c389b8c2d_0_7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Shultz, Richard H. “The Low-Intensity conflict environment of the 1990s” Annals of the American Academy of Political and Social Science, Vol. 517 New directions in Defense Policy. (Sep. 1991), pp. 120-134.</a:t>
            </a:r>
            <a:endParaRPr/>
          </a:p>
        </p:txBody>
      </p:sp>
    </p:spTree>
    <p:extLst>
      <p:ext uri="{BB962C8B-B14F-4D97-AF65-F5344CB8AC3E}">
        <p14:creationId xmlns:p14="http://schemas.microsoft.com/office/powerpoint/2010/main" val="3668865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5bf25071cb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5bf25071cb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77707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5c389b8c2d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5c389b8c2d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200">
                <a:latin typeface="Calibri"/>
                <a:ea typeface="Calibri"/>
                <a:cs typeface="Calibri"/>
                <a:sym typeface="Calibri"/>
              </a:rPr>
              <a:t> </a:t>
            </a:r>
            <a:r>
              <a:rPr lang="en" sz="1200" b="1">
                <a:latin typeface="Calibri"/>
                <a:ea typeface="Calibri"/>
                <a:cs typeface="Calibri"/>
                <a:sym typeface="Calibri"/>
              </a:rPr>
              <a:t>What does political mobilization mean?</a:t>
            </a:r>
            <a:r>
              <a:rPr lang="en" sz="1200">
                <a:latin typeface="Calibri"/>
                <a:ea typeface="Calibri"/>
                <a:cs typeface="Calibri"/>
                <a:sym typeface="Calibri"/>
              </a:rPr>
              <a:t> First, it means telling the army and the people about the political aim of the war. It is necessary for every soldier and civilian to see why the war must be fought and how it concerns him….Secondly, it is not enough merely to explain the aim to them; the steps and policies for its attainment must also be given, that is, there must be a political program…Thirdly, how should we mobilize them? By word of mouth, by leaflets and bulletins, by newspaper, books and pamphlets, through plays and films, through schools, through the mass organizations and through our cadres. Fourthly, to mobilize once is not enough; political mobilization for the War of Resistance must be continuous movement.</a:t>
            </a:r>
            <a:r>
              <a:rPr lang="en" sz="1200" b="1">
                <a:latin typeface="Calibri"/>
                <a:ea typeface="Calibri"/>
                <a:cs typeface="Calibri"/>
                <a:sym typeface="Calibri"/>
              </a:rPr>
              <a:t> Our job is not to recite our political program to the people, for nobody will listen to such recitations; we must link the political mobilization for the war with developments in the war and with the life of the soldiers and the people, and make it a continuous movement.</a:t>
            </a:r>
            <a:r>
              <a:rPr lang="en" sz="1200">
                <a:latin typeface="Calibri"/>
                <a:ea typeface="Calibri"/>
                <a:cs typeface="Calibri"/>
                <a:sym typeface="Calibri"/>
              </a:rPr>
              <a:t> This is a matter of immense importance on which our victory in the war primarily depends.  -Mao</a:t>
            </a:r>
            <a:endParaRPr sz="1200"/>
          </a:p>
        </p:txBody>
      </p:sp>
    </p:spTree>
    <p:extLst>
      <p:ext uri="{BB962C8B-B14F-4D97-AF65-F5344CB8AC3E}">
        <p14:creationId xmlns:p14="http://schemas.microsoft.com/office/powerpoint/2010/main" val="30912326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5bf25071cb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5bf25071cb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a:t>Adams, Thomas K. (1990) 'LIC (low-intensity Clausewitz)', Small Wars &amp; Insurgencies, 1:3, 266 - 275</a:t>
            </a:r>
            <a:endParaRPr/>
          </a:p>
          <a:p>
            <a:pPr marL="0" lvl="0" indent="0" algn="l" rtl="0">
              <a:spcBef>
                <a:spcPts val="0"/>
              </a:spcBef>
              <a:spcAft>
                <a:spcPts val="0"/>
              </a:spcAft>
              <a:buClr>
                <a:schemeClr val="dk2"/>
              </a:buClr>
              <a:buSzPts val="1100"/>
              <a:buFont typeface="Arial"/>
              <a:buNone/>
            </a:pP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3418447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5c389b8c2d_0_8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5c389b8c2d_0_8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61717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792711f701_0_273: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6" name="Google Shape;396;g792711f701_0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62214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5c389b8c2d_0_7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5c389b8c2d_0_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5122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5bf25071cb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5bf25071cb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4653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b306f8cb3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b306f8cb3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7239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5c389b8c2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g5c389b8c2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205" name="Google Shape;205;g5c389b8c2d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Arial"/>
                <a:ea typeface="Arial"/>
                <a:cs typeface="Arial"/>
                <a:sym typeface="Arial"/>
              </a:rPr>
              <a:t>6</a:t>
            </a:fld>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1041494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6b306f8cb3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6b306f8cb3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8228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792711f701_0_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g792711f70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5720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5c389b8c2d_0_7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5c389b8c2d_0_7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Cabral, Amilcar. “The Weapon of Theory” The Journal of Pan African Studies, vol.3, no.5, e-Document, December 2009</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2"/>
              </a:buClr>
              <a:buSzPts val="1100"/>
              <a:buFont typeface="Arial"/>
              <a:buNone/>
            </a:pPr>
            <a:r>
              <a:rPr lang="en">
                <a:solidFill>
                  <a:schemeClr val="dk1"/>
                </a:solidFill>
              </a:rPr>
              <a:t>Cabral’s address at the Tricontinental Conference in Cuba 1966. </a:t>
            </a:r>
            <a:endParaRPr>
              <a:solidFill>
                <a:schemeClr val="dk1"/>
              </a:solidFill>
            </a:endParaRPr>
          </a:p>
        </p:txBody>
      </p:sp>
    </p:spTree>
    <p:extLst>
      <p:ext uri="{BB962C8B-B14F-4D97-AF65-F5344CB8AC3E}">
        <p14:creationId xmlns:p14="http://schemas.microsoft.com/office/powerpoint/2010/main" val="2330831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2"/>
          <p:cNvCxnSpPr/>
          <p:nvPr/>
        </p:nvCxnSpPr>
        <p:spPr>
          <a:xfrm>
            <a:off x="2477724" y="474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2"/>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13" name="Google Shape;13;p2"/>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4" name="Google Shape;14;p2"/>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5" name="Google Shape;15;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p11"/>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63" name="Google Shape;63;p11"/>
          <p:cNvSpPr txBox="1">
            <a:spLocks noGrp="1"/>
          </p:cNvSpPr>
          <p:nvPr>
            <p:ph type="title" hasCustomPrompt="1"/>
          </p:nvPr>
        </p:nvSpPr>
        <p:spPr>
          <a:xfrm>
            <a:off x="853950" y="1304850"/>
            <a:ext cx="74361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a:spLocks noGrp="1"/>
          </p:cNvSpPr>
          <p:nvPr>
            <p:ph type="body" idx="1"/>
          </p:nvPr>
        </p:nvSpPr>
        <p:spPr>
          <a:xfrm>
            <a:off x="853950" y="2919450"/>
            <a:ext cx="74361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5" name="Google Shape;65;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8"/>
        <p:cNvGrpSpPr/>
        <p:nvPr/>
      </p:nvGrpSpPr>
      <p:grpSpPr>
        <a:xfrm>
          <a:off x="0" y="0"/>
          <a:ext cx="0" cy="0"/>
          <a:chOff x="0" y="0"/>
          <a:chExt cx="0" cy="0"/>
        </a:xfrm>
      </p:grpSpPr>
      <p:sp>
        <p:nvSpPr>
          <p:cNvPr id="69" name="Google Shape;69;p13"/>
          <p:cNvSpPr txBox="1">
            <a:spLocks noGrp="1"/>
          </p:cNvSpPr>
          <p:nvPr>
            <p:ph type="title"/>
          </p:nvPr>
        </p:nvSpPr>
        <p:spPr>
          <a:xfrm>
            <a:off x="685800" y="456486"/>
            <a:ext cx="7772400" cy="858300"/>
          </a:xfrm>
          <a:prstGeom prst="rect">
            <a:avLst/>
          </a:prstGeom>
          <a:noFill/>
          <a:ln>
            <a:noFill/>
          </a:ln>
        </p:spPr>
        <p:txBody>
          <a:bodyPr spcFirstLastPara="1" wrap="square" lIns="75425" tIns="37700" rIns="75425" bIns="37700" anchor="ctr" anchorCtr="0">
            <a:noAutofit/>
          </a:bodyPr>
          <a:lstStyle>
            <a:lvl1pPr marR="0" lvl="0" algn="ctr" rtl="0">
              <a:spcBef>
                <a:spcPts val="0"/>
              </a:spcBef>
              <a:spcAft>
                <a:spcPts val="0"/>
              </a:spcAft>
              <a:buSzPts val="3000"/>
              <a:buNone/>
              <a:defRPr sz="36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3000"/>
              <a:buNone/>
              <a:defRPr sz="36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3000"/>
              <a:buNone/>
              <a:defRPr sz="36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3000"/>
              <a:buNone/>
              <a:defRPr sz="36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3000"/>
              <a:buNone/>
              <a:defRPr sz="36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3000"/>
              <a:buNone/>
              <a:defRPr sz="36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3000"/>
              <a:buNone/>
              <a:defRPr sz="36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3000"/>
              <a:buNone/>
              <a:defRPr sz="36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30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70" name="Google Shape;70;p13"/>
          <p:cNvSpPr txBox="1">
            <a:spLocks noGrp="1"/>
          </p:cNvSpPr>
          <p:nvPr>
            <p:ph type="body" idx="1"/>
          </p:nvPr>
        </p:nvSpPr>
        <p:spPr>
          <a:xfrm>
            <a:off x="685800" y="1485186"/>
            <a:ext cx="7772400" cy="3087000"/>
          </a:xfrm>
          <a:prstGeom prst="rect">
            <a:avLst/>
          </a:prstGeom>
          <a:noFill/>
          <a:ln>
            <a:noFill/>
          </a:ln>
        </p:spPr>
        <p:txBody>
          <a:bodyPr spcFirstLastPara="1" wrap="square" lIns="75425" tIns="37700" rIns="75425" bIns="37700" anchor="t" anchorCtr="0">
            <a:noAutofit/>
          </a:bodyPr>
          <a:lstStyle>
            <a:lvl1pPr marL="457200" marR="0" lvl="0" indent="-393700" algn="l" rtl="0">
              <a:spcBef>
                <a:spcPts val="500"/>
              </a:spcBef>
              <a:spcAft>
                <a:spcPts val="0"/>
              </a:spcAft>
              <a:buClr>
                <a:schemeClr val="dk1"/>
              </a:buClr>
              <a:buSzPts val="2600"/>
              <a:buFont typeface="Times New Roman"/>
              <a:buChar char="•"/>
              <a:defRPr sz="2600" b="0" i="0" u="none" strike="noStrike" cap="none">
                <a:solidFill>
                  <a:schemeClr val="dk1"/>
                </a:solidFill>
                <a:latin typeface="Times New Roman"/>
                <a:ea typeface="Times New Roman"/>
                <a:cs typeface="Times New Roman"/>
                <a:sym typeface="Times New Roman"/>
              </a:defRPr>
            </a:lvl1pPr>
            <a:lvl2pPr marL="914400" marR="0" lvl="1" indent="-374650" algn="l" rtl="0">
              <a:spcBef>
                <a:spcPts val="500"/>
              </a:spcBef>
              <a:spcAft>
                <a:spcPts val="0"/>
              </a:spcAft>
              <a:buClr>
                <a:schemeClr val="dk1"/>
              </a:buClr>
              <a:buSzPts val="2300"/>
              <a:buFont typeface="Times New Roman"/>
              <a:buChar char="–"/>
              <a:defRPr sz="2300" b="0" i="0" u="none" strike="noStrike" cap="none">
                <a:solidFill>
                  <a:schemeClr val="dk1"/>
                </a:solidFill>
                <a:latin typeface="Times New Roman"/>
                <a:ea typeface="Times New Roman"/>
                <a:cs typeface="Times New Roman"/>
                <a:sym typeface="Times New Roman"/>
              </a:defRPr>
            </a:lvl2pPr>
            <a:lvl3pPr marL="1371600" marR="0" lvl="2"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3pPr>
            <a:lvl4pPr marL="1828800" marR="0" lvl="3" indent="-336550" algn="l" rtl="0">
              <a:spcBef>
                <a:spcPts val="300"/>
              </a:spcBef>
              <a:spcAft>
                <a:spcPts val="0"/>
              </a:spcAft>
              <a:buClr>
                <a:schemeClr val="dk1"/>
              </a:buClr>
              <a:buSzPts val="1700"/>
              <a:buFont typeface="Times New Roman"/>
              <a:buChar char="–"/>
              <a:defRPr sz="1700" b="0" i="0" u="none" strike="noStrike" cap="none">
                <a:solidFill>
                  <a:schemeClr val="dk1"/>
                </a:solidFill>
                <a:latin typeface="Times New Roman"/>
                <a:ea typeface="Times New Roman"/>
                <a:cs typeface="Times New Roman"/>
                <a:sym typeface="Times New Roman"/>
              </a:defRPr>
            </a:lvl4pPr>
            <a:lvl5pPr marL="2286000" marR="0" lvl="4" indent="-336550" algn="l" rtl="0">
              <a:spcBef>
                <a:spcPts val="300"/>
              </a:spcBef>
              <a:spcAft>
                <a:spcPts val="0"/>
              </a:spcAft>
              <a:buClr>
                <a:schemeClr val="dk1"/>
              </a:buClr>
              <a:buSzPts val="1700"/>
              <a:buFont typeface="Times New Roman"/>
              <a:buChar char="»"/>
              <a:defRPr sz="1700" b="0" i="0" u="none" strike="noStrike" cap="none">
                <a:solidFill>
                  <a:schemeClr val="dk1"/>
                </a:solidFill>
                <a:latin typeface="Times New Roman"/>
                <a:ea typeface="Times New Roman"/>
                <a:cs typeface="Times New Roman"/>
                <a:sym typeface="Times New Roman"/>
              </a:defRPr>
            </a:lvl5pPr>
            <a:lvl6pPr marL="2743200" marR="0" lvl="5" indent="-336550" algn="l" rtl="0">
              <a:spcBef>
                <a:spcPts val="300"/>
              </a:spcBef>
              <a:spcAft>
                <a:spcPts val="0"/>
              </a:spcAft>
              <a:buClr>
                <a:schemeClr val="dk1"/>
              </a:buClr>
              <a:buSzPts val="1700"/>
              <a:buFont typeface="Times New Roman"/>
              <a:buChar char="»"/>
              <a:defRPr sz="1700" b="0" i="0" u="none" strike="noStrike" cap="none">
                <a:solidFill>
                  <a:schemeClr val="dk1"/>
                </a:solidFill>
                <a:latin typeface="Times New Roman"/>
                <a:ea typeface="Times New Roman"/>
                <a:cs typeface="Times New Roman"/>
                <a:sym typeface="Times New Roman"/>
              </a:defRPr>
            </a:lvl6pPr>
            <a:lvl7pPr marL="3200400" marR="0" lvl="6" indent="-336550" algn="l" rtl="0">
              <a:spcBef>
                <a:spcPts val="300"/>
              </a:spcBef>
              <a:spcAft>
                <a:spcPts val="0"/>
              </a:spcAft>
              <a:buClr>
                <a:schemeClr val="dk1"/>
              </a:buClr>
              <a:buSzPts val="1700"/>
              <a:buFont typeface="Times New Roman"/>
              <a:buChar char="»"/>
              <a:defRPr sz="1700" b="0" i="0" u="none" strike="noStrike" cap="none">
                <a:solidFill>
                  <a:schemeClr val="dk1"/>
                </a:solidFill>
                <a:latin typeface="Times New Roman"/>
                <a:ea typeface="Times New Roman"/>
                <a:cs typeface="Times New Roman"/>
                <a:sym typeface="Times New Roman"/>
              </a:defRPr>
            </a:lvl7pPr>
            <a:lvl8pPr marL="3657600" marR="0" lvl="7" indent="-336550" algn="l" rtl="0">
              <a:spcBef>
                <a:spcPts val="300"/>
              </a:spcBef>
              <a:spcAft>
                <a:spcPts val="0"/>
              </a:spcAft>
              <a:buClr>
                <a:schemeClr val="dk1"/>
              </a:buClr>
              <a:buSzPts val="1700"/>
              <a:buFont typeface="Times New Roman"/>
              <a:buChar char="»"/>
              <a:defRPr sz="1700" b="0" i="0" u="none" strike="noStrike" cap="none">
                <a:solidFill>
                  <a:schemeClr val="dk1"/>
                </a:solidFill>
                <a:latin typeface="Times New Roman"/>
                <a:ea typeface="Times New Roman"/>
                <a:cs typeface="Times New Roman"/>
                <a:sym typeface="Times New Roman"/>
              </a:defRPr>
            </a:lvl8pPr>
            <a:lvl9pPr marL="4114800" marR="0" lvl="8" indent="-336550" algn="l" rtl="0">
              <a:spcBef>
                <a:spcPts val="300"/>
              </a:spcBef>
              <a:spcAft>
                <a:spcPts val="0"/>
              </a:spcAft>
              <a:buClr>
                <a:schemeClr val="dk1"/>
              </a:buClr>
              <a:buSzPts val="1700"/>
              <a:buFont typeface="Times New Roman"/>
              <a:buChar char="»"/>
              <a:defRPr sz="1700" b="0" i="0" u="none" strike="noStrike" cap="none">
                <a:solidFill>
                  <a:schemeClr val="dk1"/>
                </a:solidFill>
                <a:latin typeface="Times New Roman"/>
                <a:ea typeface="Times New Roman"/>
                <a:cs typeface="Times New Roman"/>
                <a:sym typeface="Times New Roman"/>
              </a:defRPr>
            </a:lvl9pPr>
          </a:lstStyle>
          <a:p>
            <a:endParaRPr/>
          </a:p>
        </p:txBody>
      </p:sp>
      <p:sp>
        <p:nvSpPr>
          <p:cNvPr id="71" name="Google Shape;71;p13"/>
          <p:cNvSpPr txBox="1">
            <a:spLocks noGrp="1"/>
          </p:cNvSpPr>
          <p:nvPr>
            <p:ph type="dt" idx="10"/>
          </p:nvPr>
        </p:nvSpPr>
        <p:spPr>
          <a:xfrm>
            <a:off x="685800" y="4685942"/>
            <a:ext cx="1905900" cy="344100"/>
          </a:xfrm>
          <a:prstGeom prst="rect">
            <a:avLst/>
          </a:prstGeom>
          <a:noFill/>
          <a:ln>
            <a:noFill/>
          </a:ln>
        </p:spPr>
        <p:txBody>
          <a:bodyPr spcFirstLastPara="1" wrap="square" lIns="75425" tIns="37700" rIns="75425" bIns="37700" anchor="t" anchorCtr="0">
            <a:noAutofit/>
          </a:bodyPr>
          <a:lstStyle>
            <a:lvl1pPr marR="0" lvl="0" algn="l" rtl="0">
              <a:lnSpc>
                <a:spcPct val="100000"/>
              </a:lnSpc>
              <a:spcBef>
                <a:spcPts val="0"/>
              </a:spcBef>
              <a:spcAft>
                <a:spcPts val="0"/>
              </a:spcAft>
              <a:buSzPts val="1200"/>
              <a:buNone/>
              <a:defRPr sz="20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200"/>
              <a:buNone/>
              <a:defRPr sz="20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200"/>
              <a:buNone/>
              <a:defRPr sz="20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200"/>
              <a:buNone/>
              <a:defRPr sz="20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200"/>
              <a:buNone/>
              <a:defRPr sz="20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200"/>
              <a:buNone/>
              <a:defRPr sz="20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200"/>
              <a:buNone/>
              <a:defRPr sz="20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200"/>
              <a:buNone/>
              <a:defRPr sz="20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200"/>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72" name="Google Shape;72;p13"/>
          <p:cNvSpPr txBox="1">
            <a:spLocks noGrp="1"/>
          </p:cNvSpPr>
          <p:nvPr>
            <p:ph type="ftr" idx="11"/>
          </p:nvPr>
        </p:nvSpPr>
        <p:spPr>
          <a:xfrm>
            <a:off x="3123248" y="4685942"/>
            <a:ext cx="2897700" cy="344100"/>
          </a:xfrm>
          <a:prstGeom prst="rect">
            <a:avLst/>
          </a:prstGeom>
          <a:noFill/>
          <a:ln>
            <a:noFill/>
          </a:ln>
        </p:spPr>
        <p:txBody>
          <a:bodyPr spcFirstLastPara="1" wrap="square" lIns="75425" tIns="37700" rIns="75425" bIns="37700" anchor="t" anchorCtr="0">
            <a:noAutofit/>
          </a:bodyPr>
          <a:lstStyle>
            <a:lvl1pPr marR="0" lvl="0" algn="l" rtl="0">
              <a:lnSpc>
                <a:spcPct val="100000"/>
              </a:lnSpc>
              <a:spcBef>
                <a:spcPts val="0"/>
              </a:spcBef>
              <a:spcAft>
                <a:spcPts val="0"/>
              </a:spcAft>
              <a:buSzPts val="1200"/>
              <a:buNone/>
              <a:defRPr sz="20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200"/>
              <a:buNone/>
              <a:defRPr sz="20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200"/>
              <a:buNone/>
              <a:defRPr sz="20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200"/>
              <a:buNone/>
              <a:defRPr sz="20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200"/>
              <a:buNone/>
              <a:defRPr sz="20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200"/>
              <a:buNone/>
              <a:defRPr sz="20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200"/>
              <a:buNone/>
              <a:defRPr sz="20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200"/>
              <a:buNone/>
              <a:defRPr sz="20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200"/>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73" name="Google Shape;73;p13"/>
          <p:cNvSpPr txBox="1">
            <a:spLocks noGrp="1"/>
          </p:cNvSpPr>
          <p:nvPr>
            <p:ph type="sldNum" idx="12"/>
          </p:nvPr>
        </p:nvSpPr>
        <p:spPr>
          <a:xfrm>
            <a:off x="6552248" y="4685942"/>
            <a:ext cx="1907400" cy="344100"/>
          </a:xfrm>
          <a:prstGeom prst="rect">
            <a:avLst/>
          </a:prstGeom>
          <a:noFill/>
          <a:ln>
            <a:noFill/>
          </a:ln>
        </p:spPr>
        <p:txBody>
          <a:bodyPr spcFirstLastPara="1" wrap="square" lIns="75425" tIns="37700" rIns="75425" bIns="37700" anchor="t" anchorCtr="0">
            <a:noAutofit/>
          </a:bodyPr>
          <a:lstStyle>
            <a:lvl1pPr marL="0" marR="0" lvl="0" indent="0" algn="r" rtl="0">
              <a:lnSpc>
                <a:spcPct val="100000"/>
              </a:lnSpc>
              <a:spcBef>
                <a:spcPts val="0"/>
              </a:spcBef>
              <a:spcAft>
                <a:spcPts val="0"/>
              </a:spcAft>
              <a:buClr>
                <a:schemeClr val="dk1"/>
              </a:buClr>
              <a:buSzPts val="1200"/>
              <a:buFont typeface="Times New Roman"/>
              <a:buNone/>
              <a:defRPr sz="12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200"/>
              <a:buFont typeface="Times New Roman"/>
              <a:buNone/>
              <a:defRPr sz="12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200"/>
              <a:buFont typeface="Times New Roman"/>
              <a:buNone/>
              <a:defRPr sz="12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200"/>
              <a:buFont typeface="Times New Roman"/>
              <a:buNone/>
              <a:defRPr sz="12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200"/>
              <a:buFont typeface="Times New Roman"/>
              <a:buNone/>
              <a:defRPr sz="12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200"/>
              <a:buFont typeface="Times New Roman"/>
              <a:buNone/>
              <a:defRPr sz="12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200"/>
              <a:buFont typeface="Times New Roman"/>
              <a:buNone/>
              <a:defRPr sz="12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200"/>
              <a:buFont typeface="Times New Roman"/>
              <a:buNone/>
              <a:defRPr sz="12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200"/>
              <a:buFont typeface="Times New Roman"/>
              <a:buNone/>
              <a:defRPr sz="12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a:t>
            </a:fld>
            <a:endParaRPr sz="1000">
              <a:solidFill>
                <a:schemeClr val="dk2"/>
              </a:solidFill>
              <a:latin typeface="Lato"/>
              <a:ea typeface="Lato"/>
              <a:cs typeface="Lato"/>
              <a:sym typeface="Lato"/>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with Picture">
  <p:cSld name="Section with Picture">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a:off x="3152775" y="3052353"/>
            <a:ext cx="5538900" cy="871500"/>
          </a:xfrm>
          <a:prstGeom prst="rect">
            <a:avLst/>
          </a:prstGeom>
          <a:noFill/>
          <a:ln>
            <a:noFill/>
          </a:ln>
        </p:spPr>
        <p:txBody>
          <a:bodyPr spcFirstLastPara="1" wrap="square" lIns="75425" tIns="0" rIns="75425" bIns="0" anchor="b" anchorCtr="0">
            <a:noAutofit/>
          </a:bodyPr>
          <a:lstStyle>
            <a:lvl1pPr marR="0" lvl="0" algn="l" rtl="0">
              <a:lnSpc>
                <a:spcPct val="100215"/>
              </a:lnSpc>
              <a:spcBef>
                <a:spcPts val="0"/>
              </a:spcBef>
              <a:spcAft>
                <a:spcPts val="0"/>
              </a:spcAft>
              <a:buSzPts val="3000"/>
              <a:buNone/>
              <a:defRPr sz="4200" b="1"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3000"/>
              <a:buNone/>
              <a:defRPr sz="36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3000"/>
              <a:buNone/>
              <a:defRPr sz="36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3000"/>
              <a:buNone/>
              <a:defRPr sz="36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3000"/>
              <a:buNone/>
              <a:defRPr sz="36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3000"/>
              <a:buNone/>
              <a:defRPr sz="36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3000"/>
              <a:buNone/>
              <a:defRPr sz="36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3000"/>
              <a:buNone/>
              <a:defRPr sz="36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30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76" name="Google Shape;76;p14"/>
          <p:cNvSpPr>
            <a:spLocks noGrp="1"/>
          </p:cNvSpPr>
          <p:nvPr>
            <p:ph type="pic" idx="2"/>
          </p:nvPr>
        </p:nvSpPr>
        <p:spPr>
          <a:xfrm rot="-270412">
            <a:off x="863639" y="469319"/>
            <a:ext cx="4997553" cy="2451619"/>
          </a:xfrm>
          <a:prstGeom prst="rect">
            <a:avLst/>
          </a:prstGeom>
          <a:solidFill>
            <a:srgbClr val="D8D8D8"/>
          </a:solidFill>
          <a:ln>
            <a:noFill/>
          </a:ln>
        </p:spPr>
        <p:txBody>
          <a:bodyPr spcFirstLastPara="1" wrap="square" lIns="75425" tIns="37700" rIns="75425" bIns="37700" anchor="t" anchorCtr="0">
            <a:noAutofit/>
          </a:bodyPr>
          <a:lstStyle>
            <a:lvl1pPr marR="0" lvl="0" algn="l" rtl="0">
              <a:spcBef>
                <a:spcPts val="500"/>
              </a:spcBef>
              <a:spcAft>
                <a:spcPts val="0"/>
              </a:spcAft>
              <a:buClr>
                <a:schemeClr val="dk1"/>
              </a:buClr>
              <a:buSzPts val="2600"/>
              <a:buFont typeface="Times New Roman"/>
              <a:buNone/>
              <a:defRPr sz="2600" b="0" i="0" u="none" strike="noStrike" cap="none">
                <a:solidFill>
                  <a:schemeClr val="dk1"/>
                </a:solidFill>
                <a:latin typeface="Times New Roman"/>
                <a:ea typeface="Times New Roman"/>
                <a:cs typeface="Times New Roman"/>
                <a:sym typeface="Times New Roman"/>
              </a:defRPr>
            </a:lvl1pPr>
            <a:lvl2pPr marR="0" lvl="1" algn="l" rtl="0">
              <a:spcBef>
                <a:spcPts val="500"/>
              </a:spcBef>
              <a:spcAft>
                <a:spcPts val="0"/>
              </a:spcAft>
              <a:buClr>
                <a:schemeClr val="dk1"/>
              </a:buClr>
              <a:buSzPts val="2300"/>
              <a:buFont typeface="Times New Roman"/>
              <a:buChar char="–"/>
              <a:defRPr sz="2300" b="0" i="0" u="none" strike="noStrike" cap="none">
                <a:solidFill>
                  <a:schemeClr val="dk1"/>
                </a:solidFill>
                <a:latin typeface="Times New Roman"/>
                <a:ea typeface="Times New Roman"/>
                <a:cs typeface="Times New Roman"/>
                <a:sym typeface="Times New Roman"/>
              </a:defRPr>
            </a:lvl2pPr>
            <a:lvl3pPr marR="0" lvl="2"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3pPr>
            <a:lvl4pPr marR="0" lvl="3" algn="l" rtl="0">
              <a:spcBef>
                <a:spcPts val="300"/>
              </a:spcBef>
              <a:spcAft>
                <a:spcPts val="0"/>
              </a:spcAft>
              <a:buClr>
                <a:schemeClr val="dk1"/>
              </a:buClr>
              <a:buSzPts val="1700"/>
              <a:buFont typeface="Times New Roman"/>
              <a:buChar char="–"/>
              <a:defRPr sz="1700" b="0" i="0" u="none" strike="noStrike" cap="none">
                <a:solidFill>
                  <a:schemeClr val="dk1"/>
                </a:solidFill>
                <a:latin typeface="Times New Roman"/>
                <a:ea typeface="Times New Roman"/>
                <a:cs typeface="Times New Roman"/>
                <a:sym typeface="Times New Roman"/>
              </a:defRPr>
            </a:lvl4pPr>
            <a:lvl5pPr marR="0" lvl="4" algn="l" rtl="0">
              <a:spcBef>
                <a:spcPts val="300"/>
              </a:spcBef>
              <a:spcAft>
                <a:spcPts val="0"/>
              </a:spcAft>
              <a:buClr>
                <a:schemeClr val="dk1"/>
              </a:buClr>
              <a:buSzPts val="1700"/>
              <a:buFont typeface="Times New Roman"/>
              <a:buChar char="»"/>
              <a:defRPr sz="1700" b="0" i="0" u="none" strike="noStrike" cap="none">
                <a:solidFill>
                  <a:schemeClr val="dk1"/>
                </a:solidFill>
                <a:latin typeface="Times New Roman"/>
                <a:ea typeface="Times New Roman"/>
                <a:cs typeface="Times New Roman"/>
                <a:sym typeface="Times New Roman"/>
              </a:defRPr>
            </a:lvl5pPr>
            <a:lvl6pPr marR="0" lvl="5" algn="l" rtl="0">
              <a:spcBef>
                <a:spcPts val="300"/>
              </a:spcBef>
              <a:spcAft>
                <a:spcPts val="0"/>
              </a:spcAft>
              <a:buClr>
                <a:schemeClr val="dk1"/>
              </a:buClr>
              <a:buSzPts val="1700"/>
              <a:buFont typeface="Times New Roman"/>
              <a:buChar char="»"/>
              <a:defRPr sz="1700" b="0" i="0" u="none" strike="noStrike" cap="none">
                <a:solidFill>
                  <a:schemeClr val="dk1"/>
                </a:solidFill>
                <a:latin typeface="Times New Roman"/>
                <a:ea typeface="Times New Roman"/>
                <a:cs typeface="Times New Roman"/>
                <a:sym typeface="Times New Roman"/>
              </a:defRPr>
            </a:lvl6pPr>
            <a:lvl7pPr marR="0" lvl="6" algn="l" rtl="0">
              <a:spcBef>
                <a:spcPts val="300"/>
              </a:spcBef>
              <a:spcAft>
                <a:spcPts val="0"/>
              </a:spcAft>
              <a:buClr>
                <a:schemeClr val="dk1"/>
              </a:buClr>
              <a:buSzPts val="1700"/>
              <a:buFont typeface="Times New Roman"/>
              <a:buChar char="»"/>
              <a:defRPr sz="1700" b="0" i="0" u="none" strike="noStrike" cap="none">
                <a:solidFill>
                  <a:schemeClr val="dk1"/>
                </a:solidFill>
                <a:latin typeface="Times New Roman"/>
                <a:ea typeface="Times New Roman"/>
                <a:cs typeface="Times New Roman"/>
                <a:sym typeface="Times New Roman"/>
              </a:defRPr>
            </a:lvl7pPr>
            <a:lvl8pPr marR="0" lvl="7" algn="l" rtl="0">
              <a:spcBef>
                <a:spcPts val="300"/>
              </a:spcBef>
              <a:spcAft>
                <a:spcPts val="0"/>
              </a:spcAft>
              <a:buClr>
                <a:schemeClr val="dk1"/>
              </a:buClr>
              <a:buSzPts val="1700"/>
              <a:buFont typeface="Times New Roman"/>
              <a:buChar char="»"/>
              <a:defRPr sz="1700" b="0" i="0" u="none" strike="noStrike" cap="none">
                <a:solidFill>
                  <a:schemeClr val="dk1"/>
                </a:solidFill>
                <a:latin typeface="Times New Roman"/>
                <a:ea typeface="Times New Roman"/>
                <a:cs typeface="Times New Roman"/>
                <a:sym typeface="Times New Roman"/>
              </a:defRPr>
            </a:lvl8pPr>
            <a:lvl9pPr marR="0" lvl="8" algn="l" rtl="0">
              <a:spcBef>
                <a:spcPts val="300"/>
              </a:spcBef>
              <a:spcAft>
                <a:spcPts val="0"/>
              </a:spcAft>
              <a:buClr>
                <a:schemeClr val="dk1"/>
              </a:buClr>
              <a:buSzPts val="1700"/>
              <a:buFont typeface="Times New Roman"/>
              <a:buChar char="»"/>
              <a:defRPr sz="1700" b="0" i="0" u="none" strike="noStrike" cap="none">
                <a:solidFill>
                  <a:schemeClr val="dk1"/>
                </a:solidFill>
                <a:latin typeface="Times New Roman"/>
                <a:ea typeface="Times New Roman"/>
                <a:cs typeface="Times New Roman"/>
                <a:sym typeface="Times New Roman"/>
              </a:defRPr>
            </a:lvl9pPr>
          </a:lstStyle>
          <a:p>
            <a:endParaRPr/>
          </a:p>
        </p:txBody>
      </p:sp>
      <p:sp>
        <p:nvSpPr>
          <p:cNvPr id="77" name="Google Shape;77;p14"/>
          <p:cNvSpPr txBox="1">
            <a:spLocks noGrp="1"/>
          </p:cNvSpPr>
          <p:nvPr>
            <p:ph type="body" idx="1"/>
          </p:nvPr>
        </p:nvSpPr>
        <p:spPr>
          <a:xfrm>
            <a:off x="3158117" y="3923180"/>
            <a:ext cx="5532900" cy="648900"/>
          </a:xfrm>
          <a:prstGeom prst="rect">
            <a:avLst/>
          </a:prstGeom>
          <a:noFill/>
          <a:ln>
            <a:noFill/>
          </a:ln>
        </p:spPr>
        <p:txBody>
          <a:bodyPr spcFirstLastPara="1" wrap="square" lIns="75425" tIns="37700" rIns="75425" bIns="37700" anchor="t" anchorCtr="0">
            <a:noAutofit/>
          </a:bodyPr>
          <a:lstStyle>
            <a:lvl1pPr marL="457200" marR="0" lvl="0" indent="-228600" algn="l" rtl="0">
              <a:spcBef>
                <a:spcPts val="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200"/>
              </a:spcBef>
              <a:spcAft>
                <a:spcPts val="0"/>
              </a:spcAft>
              <a:buClr>
                <a:schemeClr val="dk1"/>
              </a:buClr>
              <a:buSzPts val="1100"/>
              <a:buFont typeface="Times New Roman"/>
              <a:buNone/>
              <a:defRPr sz="11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200"/>
              </a:spcBef>
              <a:spcAft>
                <a:spcPts val="0"/>
              </a:spcAft>
              <a:buClr>
                <a:schemeClr val="dk1"/>
              </a:buClr>
              <a:buSzPts val="900"/>
              <a:buFont typeface="Times New Roman"/>
              <a:buNone/>
              <a:defRPr sz="9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200"/>
              </a:spcBef>
              <a:spcAft>
                <a:spcPts val="0"/>
              </a:spcAft>
              <a:buClr>
                <a:schemeClr val="dk1"/>
              </a:buClr>
              <a:buSzPts val="800"/>
              <a:buFont typeface="Times New Roman"/>
              <a:buNone/>
              <a:defRPr sz="8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200"/>
              </a:spcBef>
              <a:spcAft>
                <a:spcPts val="0"/>
              </a:spcAft>
              <a:buClr>
                <a:schemeClr val="dk1"/>
              </a:buClr>
              <a:buSzPts val="800"/>
              <a:buFont typeface="Times New Roman"/>
              <a:buNone/>
              <a:defRPr sz="8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200"/>
              </a:spcBef>
              <a:spcAft>
                <a:spcPts val="0"/>
              </a:spcAft>
              <a:buClr>
                <a:schemeClr val="dk1"/>
              </a:buClr>
              <a:buSzPts val="800"/>
              <a:buFont typeface="Times New Roman"/>
              <a:buNone/>
              <a:defRPr sz="800" b="0" i="0" u="none" strike="noStrike" cap="none">
                <a:solidFill>
                  <a:schemeClr val="dk1"/>
                </a:solidFill>
                <a:latin typeface="Times New Roman"/>
                <a:ea typeface="Times New Roman"/>
                <a:cs typeface="Times New Roman"/>
                <a:sym typeface="Times New Roman"/>
              </a:defRPr>
            </a:lvl6pPr>
            <a:lvl7pPr marL="3200400" marR="0" lvl="6" indent="-228600" algn="l" rtl="0">
              <a:spcBef>
                <a:spcPts val="200"/>
              </a:spcBef>
              <a:spcAft>
                <a:spcPts val="0"/>
              </a:spcAft>
              <a:buClr>
                <a:schemeClr val="dk1"/>
              </a:buClr>
              <a:buSzPts val="800"/>
              <a:buFont typeface="Times New Roman"/>
              <a:buNone/>
              <a:defRPr sz="800" b="0" i="0" u="none" strike="noStrike" cap="none">
                <a:solidFill>
                  <a:schemeClr val="dk1"/>
                </a:solidFill>
                <a:latin typeface="Times New Roman"/>
                <a:ea typeface="Times New Roman"/>
                <a:cs typeface="Times New Roman"/>
                <a:sym typeface="Times New Roman"/>
              </a:defRPr>
            </a:lvl7pPr>
            <a:lvl8pPr marL="3657600" marR="0" lvl="7" indent="-228600" algn="l" rtl="0">
              <a:spcBef>
                <a:spcPts val="200"/>
              </a:spcBef>
              <a:spcAft>
                <a:spcPts val="0"/>
              </a:spcAft>
              <a:buClr>
                <a:schemeClr val="dk1"/>
              </a:buClr>
              <a:buSzPts val="800"/>
              <a:buFont typeface="Times New Roman"/>
              <a:buNone/>
              <a:defRPr sz="800" b="0" i="0" u="none" strike="noStrike" cap="none">
                <a:solidFill>
                  <a:schemeClr val="dk1"/>
                </a:solidFill>
                <a:latin typeface="Times New Roman"/>
                <a:ea typeface="Times New Roman"/>
                <a:cs typeface="Times New Roman"/>
                <a:sym typeface="Times New Roman"/>
              </a:defRPr>
            </a:lvl8pPr>
            <a:lvl9pPr marL="4114800" marR="0" lvl="8" indent="-228600" algn="l" rtl="0">
              <a:spcBef>
                <a:spcPts val="200"/>
              </a:spcBef>
              <a:spcAft>
                <a:spcPts val="0"/>
              </a:spcAft>
              <a:buClr>
                <a:schemeClr val="dk1"/>
              </a:buClr>
              <a:buSzPts val="800"/>
              <a:buFont typeface="Times New Roman"/>
              <a:buNone/>
              <a:defRPr sz="800" b="0" i="0" u="none" strike="noStrike" cap="none">
                <a:solidFill>
                  <a:schemeClr val="dk1"/>
                </a:solidFill>
                <a:latin typeface="Times New Roman"/>
                <a:ea typeface="Times New Roman"/>
                <a:cs typeface="Times New Roman"/>
                <a:sym typeface="Times New Roman"/>
              </a:defRPr>
            </a:lvl9pPr>
          </a:lstStyle>
          <a:p>
            <a:endParaRPr/>
          </a:p>
        </p:txBody>
      </p:sp>
      <p:sp>
        <p:nvSpPr>
          <p:cNvPr id="78" name="Google Shape;78;p14"/>
          <p:cNvSpPr txBox="1">
            <a:spLocks noGrp="1"/>
          </p:cNvSpPr>
          <p:nvPr>
            <p:ph type="dt" idx="10"/>
          </p:nvPr>
        </p:nvSpPr>
        <p:spPr>
          <a:xfrm>
            <a:off x="685800" y="4685942"/>
            <a:ext cx="1905900" cy="344100"/>
          </a:xfrm>
          <a:prstGeom prst="rect">
            <a:avLst/>
          </a:prstGeom>
          <a:noFill/>
          <a:ln>
            <a:noFill/>
          </a:ln>
        </p:spPr>
        <p:txBody>
          <a:bodyPr spcFirstLastPara="1" wrap="square" lIns="75425" tIns="37700" rIns="75425" bIns="37700" anchor="t" anchorCtr="0">
            <a:noAutofit/>
          </a:bodyPr>
          <a:lstStyle>
            <a:lvl1pPr marR="0" lvl="0" algn="l" rtl="0">
              <a:lnSpc>
                <a:spcPct val="100000"/>
              </a:lnSpc>
              <a:spcBef>
                <a:spcPts val="0"/>
              </a:spcBef>
              <a:spcAft>
                <a:spcPts val="0"/>
              </a:spcAft>
              <a:buSzPts val="1200"/>
              <a:buNone/>
              <a:defRPr sz="12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200"/>
              <a:buNone/>
              <a:defRPr sz="20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200"/>
              <a:buNone/>
              <a:defRPr sz="20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200"/>
              <a:buNone/>
              <a:defRPr sz="20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200"/>
              <a:buNone/>
              <a:defRPr sz="20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200"/>
              <a:buNone/>
              <a:defRPr sz="20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200"/>
              <a:buNone/>
              <a:defRPr sz="20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200"/>
              <a:buNone/>
              <a:defRPr sz="20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200"/>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79" name="Google Shape;79;p14"/>
          <p:cNvSpPr txBox="1">
            <a:spLocks noGrp="1"/>
          </p:cNvSpPr>
          <p:nvPr>
            <p:ph type="ftr" idx="11"/>
          </p:nvPr>
        </p:nvSpPr>
        <p:spPr>
          <a:xfrm>
            <a:off x="3123248" y="4685942"/>
            <a:ext cx="2897700" cy="344100"/>
          </a:xfrm>
          <a:prstGeom prst="rect">
            <a:avLst/>
          </a:prstGeom>
          <a:noFill/>
          <a:ln>
            <a:noFill/>
          </a:ln>
        </p:spPr>
        <p:txBody>
          <a:bodyPr spcFirstLastPara="1" wrap="square" lIns="75425" tIns="37700" rIns="75425" bIns="37700" anchor="t" anchorCtr="0">
            <a:noAutofit/>
          </a:bodyPr>
          <a:lstStyle>
            <a:lvl1pPr marR="0" lvl="0" algn="l" rtl="0">
              <a:lnSpc>
                <a:spcPct val="100000"/>
              </a:lnSpc>
              <a:spcBef>
                <a:spcPts val="0"/>
              </a:spcBef>
              <a:spcAft>
                <a:spcPts val="0"/>
              </a:spcAft>
              <a:buSzPts val="1200"/>
              <a:buNone/>
              <a:defRPr sz="20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200"/>
              <a:buNone/>
              <a:defRPr sz="20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200"/>
              <a:buNone/>
              <a:defRPr sz="20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200"/>
              <a:buNone/>
              <a:defRPr sz="20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200"/>
              <a:buNone/>
              <a:defRPr sz="20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200"/>
              <a:buNone/>
              <a:defRPr sz="20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200"/>
              <a:buNone/>
              <a:defRPr sz="20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200"/>
              <a:buNone/>
              <a:defRPr sz="20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200"/>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80" name="Google Shape;80;p14"/>
          <p:cNvSpPr txBox="1">
            <a:spLocks noGrp="1"/>
          </p:cNvSpPr>
          <p:nvPr>
            <p:ph type="sldNum" idx="12"/>
          </p:nvPr>
        </p:nvSpPr>
        <p:spPr>
          <a:xfrm>
            <a:off x="6552248" y="4685942"/>
            <a:ext cx="1907400" cy="344100"/>
          </a:xfrm>
          <a:prstGeom prst="rect">
            <a:avLst/>
          </a:prstGeom>
          <a:noFill/>
          <a:ln>
            <a:noFill/>
          </a:ln>
        </p:spPr>
        <p:txBody>
          <a:bodyPr spcFirstLastPara="1" wrap="square" lIns="75425" tIns="37700" rIns="75425" bIns="37700" anchor="t" anchorCtr="0">
            <a:noAutofit/>
          </a:bodyPr>
          <a:lstStyle>
            <a:lvl1pPr marL="0" marR="0" lvl="0" indent="0" algn="r" rtl="0">
              <a:lnSpc>
                <a:spcPct val="100000"/>
              </a:lnSpc>
              <a:spcBef>
                <a:spcPts val="0"/>
              </a:spcBef>
              <a:spcAft>
                <a:spcPts val="0"/>
              </a:spcAft>
              <a:buClr>
                <a:schemeClr val="dk1"/>
              </a:buClr>
              <a:buSzPts val="1200"/>
              <a:buFont typeface="Times New Roman"/>
              <a:buNone/>
              <a:defRPr sz="1200" b="0" i="0" u="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200"/>
              <a:buFont typeface="Times New Roman"/>
              <a:buNone/>
              <a:defRPr sz="1200" b="0" i="0" u="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200"/>
              <a:buFont typeface="Times New Roman"/>
              <a:buNone/>
              <a:defRPr sz="1200" b="0" i="0" u="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200"/>
              <a:buFont typeface="Times New Roman"/>
              <a:buNone/>
              <a:defRPr sz="1200" b="0" i="0" u="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200"/>
              <a:buFont typeface="Times New Roman"/>
              <a:buNone/>
              <a:defRPr sz="1200" b="0" i="0" u="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200"/>
              <a:buFont typeface="Times New Roman"/>
              <a:buNone/>
              <a:defRPr sz="1200" b="0" i="0" u="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200"/>
              <a:buFont typeface="Times New Roman"/>
              <a:buNone/>
              <a:defRPr sz="1200" b="0" i="0" u="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200"/>
              <a:buFont typeface="Times New Roman"/>
              <a:buNone/>
              <a:defRPr sz="1200" b="0" i="0" u="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200"/>
              <a:buFont typeface="Times New Roman"/>
              <a:buNone/>
              <a:defRPr sz="12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a:t>
            </a:fld>
            <a:endParaRPr sz="1000">
              <a:solidFill>
                <a:schemeClr val="dk2"/>
              </a:solidFill>
              <a:latin typeface="Lato"/>
              <a:ea typeface="Lato"/>
              <a:cs typeface="Lato"/>
              <a:sym typeface="Lato"/>
            </a:endParaRPr>
          </a:p>
        </p:txBody>
      </p:sp>
    </p:spTree>
  </p:cSld>
  <p:clrMapOvr>
    <a:masterClrMapping/>
  </p:clrMapOvr>
  <p:transition spd="slow">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1"/>
        <p:cNvGrpSpPr/>
        <p:nvPr/>
      </p:nvGrpSpPr>
      <p:grpSpPr>
        <a:xfrm>
          <a:off x="0" y="0"/>
          <a:ext cx="0" cy="0"/>
          <a:chOff x="0" y="0"/>
          <a:chExt cx="0" cy="0"/>
        </a:xfrm>
      </p:grpSpPr>
      <p:sp>
        <p:nvSpPr>
          <p:cNvPr id="82" name="Google Shape;82;p15"/>
          <p:cNvSpPr txBox="1">
            <a:spLocks noGrp="1"/>
          </p:cNvSpPr>
          <p:nvPr>
            <p:ph type="title"/>
          </p:nvPr>
        </p:nvSpPr>
        <p:spPr>
          <a:xfrm>
            <a:off x="1791653" y="3600450"/>
            <a:ext cx="5486400" cy="425400"/>
          </a:xfrm>
          <a:prstGeom prst="rect">
            <a:avLst/>
          </a:prstGeom>
          <a:noFill/>
          <a:ln>
            <a:noFill/>
          </a:ln>
        </p:spPr>
        <p:txBody>
          <a:bodyPr spcFirstLastPara="1" wrap="square" lIns="75425" tIns="37700" rIns="75425" bIns="37700" anchor="b" anchorCtr="0">
            <a:noAutofit/>
          </a:bodyPr>
          <a:lstStyle>
            <a:lvl1pPr marR="0" lvl="0" algn="l" rtl="0">
              <a:spcBef>
                <a:spcPts val="0"/>
              </a:spcBef>
              <a:spcAft>
                <a:spcPts val="0"/>
              </a:spcAft>
              <a:buSzPts val="3000"/>
              <a:buNone/>
              <a:defRPr sz="1700" b="1"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3000"/>
              <a:buNone/>
              <a:defRPr sz="36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3000"/>
              <a:buNone/>
              <a:defRPr sz="36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3000"/>
              <a:buNone/>
              <a:defRPr sz="36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3000"/>
              <a:buNone/>
              <a:defRPr sz="36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3000"/>
              <a:buNone/>
              <a:defRPr sz="36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3000"/>
              <a:buNone/>
              <a:defRPr sz="36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3000"/>
              <a:buNone/>
              <a:defRPr sz="36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30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3" name="Google Shape;83;p15"/>
          <p:cNvSpPr>
            <a:spLocks noGrp="1"/>
          </p:cNvSpPr>
          <p:nvPr>
            <p:ph type="pic" idx="2"/>
          </p:nvPr>
        </p:nvSpPr>
        <p:spPr>
          <a:xfrm>
            <a:off x="1791653" y="459701"/>
            <a:ext cx="5486400" cy="3086100"/>
          </a:xfrm>
          <a:prstGeom prst="rect">
            <a:avLst/>
          </a:prstGeom>
          <a:noFill/>
          <a:ln>
            <a:noFill/>
          </a:ln>
        </p:spPr>
        <p:txBody>
          <a:bodyPr spcFirstLastPara="1" wrap="square" lIns="75425" tIns="37700" rIns="75425" bIns="37700" anchor="t" anchorCtr="0">
            <a:noAutofit/>
          </a:bodyPr>
          <a:lstStyle>
            <a:lvl1pPr marR="0" lvl="0" algn="l" rtl="0">
              <a:spcBef>
                <a:spcPts val="500"/>
              </a:spcBef>
              <a:spcAft>
                <a:spcPts val="0"/>
              </a:spcAft>
              <a:buClr>
                <a:schemeClr val="dk1"/>
              </a:buClr>
              <a:buSzPts val="2600"/>
              <a:buFont typeface="Times New Roman"/>
              <a:buNone/>
              <a:defRPr sz="2600">
                <a:solidFill>
                  <a:schemeClr val="dk1"/>
                </a:solidFill>
                <a:latin typeface="Times New Roman"/>
                <a:ea typeface="Times New Roman"/>
                <a:cs typeface="Times New Roman"/>
                <a:sym typeface="Times New Roman"/>
              </a:defRPr>
            </a:lvl1pPr>
            <a:lvl2pPr marR="0" lvl="1" algn="l" rtl="0">
              <a:spcBef>
                <a:spcPts val="500"/>
              </a:spcBef>
              <a:spcAft>
                <a:spcPts val="0"/>
              </a:spcAft>
              <a:buClr>
                <a:schemeClr val="dk1"/>
              </a:buClr>
              <a:buSzPts val="2300"/>
              <a:buFont typeface="Times New Roman"/>
              <a:buNone/>
              <a:defRPr sz="2300" b="0" i="0" u="none" strike="noStrike" cap="none">
                <a:solidFill>
                  <a:schemeClr val="dk1"/>
                </a:solidFill>
                <a:latin typeface="Times New Roman"/>
                <a:ea typeface="Times New Roman"/>
                <a:cs typeface="Times New Roman"/>
                <a:sym typeface="Times New Roman"/>
              </a:defRPr>
            </a:lvl2pPr>
            <a:lvl3pPr marR="0" lvl="2"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3pPr>
            <a:lvl4pPr marR="0" lvl="3" algn="l" rtl="0">
              <a:spcBef>
                <a:spcPts val="300"/>
              </a:spcBef>
              <a:spcAft>
                <a:spcPts val="0"/>
              </a:spcAft>
              <a:buClr>
                <a:schemeClr val="dk1"/>
              </a:buClr>
              <a:buSzPts val="1700"/>
              <a:buFont typeface="Times New Roman"/>
              <a:buNone/>
              <a:defRPr sz="1700" b="0" i="0" u="none" strike="noStrike" cap="none">
                <a:solidFill>
                  <a:schemeClr val="dk1"/>
                </a:solidFill>
                <a:latin typeface="Times New Roman"/>
                <a:ea typeface="Times New Roman"/>
                <a:cs typeface="Times New Roman"/>
                <a:sym typeface="Times New Roman"/>
              </a:defRPr>
            </a:lvl4pPr>
            <a:lvl5pPr marR="0" lvl="4" algn="l" rtl="0">
              <a:spcBef>
                <a:spcPts val="300"/>
              </a:spcBef>
              <a:spcAft>
                <a:spcPts val="0"/>
              </a:spcAft>
              <a:buClr>
                <a:schemeClr val="dk1"/>
              </a:buClr>
              <a:buSzPts val="1700"/>
              <a:buFont typeface="Times New Roman"/>
              <a:buNone/>
              <a:defRPr sz="1700" b="0" i="0" u="none" strike="noStrike" cap="none">
                <a:solidFill>
                  <a:schemeClr val="dk1"/>
                </a:solidFill>
                <a:latin typeface="Times New Roman"/>
                <a:ea typeface="Times New Roman"/>
                <a:cs typeface="Times New Roman"/>
                <a:sym typeface="Times New Roman"/>
              </a:defRPr>
            </a:lvl5pPr>
            <a:lvl6pPr marR="0" lvl="5" algn="l" rtl="0">
              <a:spcBef>
                <a:spcPts val="300"/>
              </a:spcBef>
              <a:spcAft>
                <a:spcPts val="0"/>
              </a:spcAft>
              <a:buClr>
                <a:schemeClr val="dk1"/>
              </a:buClr>
              <a:buSzPts val="1700"/>
              <a:buFont typeface="Times New Roman"/>
              <a:buNone/>
              <a:defRPr sz="1700" b="0" i="0" u="none" strike="noStrike" cap="none">
                <a:solidFill>
                  <a:schemeClr val="dk1"/>
                </a:solidFill>
                <a:latin typeface="Times New Roman"/>
                <a:ea typeface="Times New Roman"/>
                <a:cs typeface="Times New Roman"/>
                <a:sym typeface="Times New Roman"/>
              </a:defRPr>
            </a:lvl6pPr>
            <a:lvl7pPr marR="0" lvl="6" algn="l" rtl="0">
              <a:spcBef>
                <a:spcPts val="300"/>
              </a:spcBef>
              <a:spcAft>
                <a:spcPts val="0"/>
              </a:spcAft>
              <a:buClr>
                <a:schemeClr val="dk1"/>
              </a:buClr>
              <a:buSzPts val="1700"/>
              <a:buFont typeface="Times New Roman"/>
              <a:buNone/>
              <a:defRPr sz="1700" b="0" i="0" u="none" strike="noStrike" cap="none">
                <a:solidFill>
                  <a:schemeClr val="dk1"/>
                </a:solidFill>
                <a:latin typeface="Times New Roman"/>
                <a:ea typeface="Times New Roman"/>
                <a:cs typeface="Times New Roman"/>
                <a:sym typeface="Times New Roman"/>
              </a:defRPr>
            </a:lvl7pPr>
            <a:lvl8pPr marR="0" lvl="7" algn="l" rtl="0">
              <a:spcBef>
                <a:spcPts val="300"/>
              </a:spcBef>
              <a:spcAft>
                <a:spcPts val="0"/>
              </a:spcAft>
              <a:buClr>
                <a:schemeClr val="dk1"/>
              </a:buClr>
              <a:buSzPts val="1700"/>
              <a:buFont typeface="Times New Roman"/>
              <a:buNone/>
              <a:defRPr sz="1700" b="0" i="0" u="none" strike="noStrike" cap="none">
                <a:solidFill>
                  <a:schemeClr val="dk1"/>
                </a:solidFill>
                <a:latin typeface="Times New Roman"/>
                <a:ea typeface="Times New Roman"/>
                <a:cs typeface="Times New Roman"/>
                <a:sym typeface="Times New Roman"/>
              </a:defRPr>
            </a:lvl8pPr>
            <a:lvl9pPr marR="0" lvl="8" algn="l" rtl="0">
              <a:spcBef>
                <a:spcPts val="300"/>
              </a:spcBef>
              <a:spcAft>
                <a:spcPts val="0"/>
              </a:spcAft>
              <a:buClr>
                <a:schemeClr val="dk1"/>
              </a:buClr>
              <a:buSzPts val="1700"/>
              <a:buFont typeface="Times New Roman"/>
              <a:buNone/>
              <a:defRPr sz="1700" b="0" i="0" u="none" strike="noStrike" cap="none">
                <a:solidFill>
                  <a:schemeClr val="dk1"/>
                </a:solidFill>
                <a:latin typeface="Times New Roman"/>
                <a:ea typeface="Times New Roman"/>
                <a:cs typeface="Times New Roman"/>
                <a:sym typeface="Times New Roman"/>
              </a:defRPr>
            </a:lvl9pPr>
          </a:lstStyle>
          <a:p>
            <a:endParaRPr/>
          </a:p>
        </p:txBody>
      </p:sp>
      <p:sp>
        <p:nvSpPr>
          <p:cNvPr id="84" name="Google Shape;84;p15"/>
          <p:cNvSpPr txBox="1">
            <a:spLocks noGrp="1"/>
          </p:cNvSpPr>
          <p:nvPr>
            <p:ph type="body" idx="1"/>
          </p:nvPr>
        </p:nvSpPr>
        <p:spPr>
          <a:xfrm>
            <a:off x="1791653" y="4025861"/>
            <a:ext cx="5486400" cy="603300"/>
          </a:xfrm>
          <a:prstGeom prst="rect">
            <a:avLst/>
          </a:prstGeom>
          <a:noFill/>
          <a:ln>
            <a:noFill/>
          </a:ln>
        </p:spPr>
        <p:txBody>
          <a:bodyPr spcFirstLastPara="1" wrap="square" lIns="75425" tIns="37700" rIns="75425" bIns="37700" anchor="t" anchorCtr="0">
            <a:noAutofit/>
          </a:bodyPr>
          <a:lstStyle>
            <a:lvl1pPr marL="457200" marR="0" lvl="0" indent="-228600" algn="l" rtl="0">
              <a:spcBef>
                <a:spcPts val="200"/>
              </a:spcBef>
              <a:spcAft>
                <a:spcPts val="0"/>
              </a:spcAft>
              <a:buClr>
                <a:schemeClr val="dk1"/>
              </a:buClr>
              <a:buSzPts val="1200"/>
              <a:buFont typeface="Times New Roman"/>
              <a:buNone/>
              <a:defRPr sz="1200">
                <a:solidFill>
                  <a:schemeClr val="dk1"/>
                </a:solidFill>
                <a:latin typeface="Times New Roman"/>
                <a:ea typeface="Times New Roman"/>
                <a:cs typeface="Times New Roman"/>
                <a:sym typeface="Times New Roman"/>
              </a:defRPr>
            </a:lvl1pPr>
            <a:lvl2pPr marL="914400" marR="0" lvl="1" indent="-228600" algn="l" rtl="0">
              <a:spcBef>
                <a:spcPts val="200"/>
              </a:spcBef>
              <a:spcAft>
                <a:spcPts val="0"/>
              </a:spcAft>
              <a:buClr>
                <a:schemeClr val="dk1"/>
              </a:buClr>
              <a:buSzPts val="1000"/>
              <a:buFont typeface="Times New Roman"/>
              <a:buNone/>
              <a:defRPr sz="10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200"/>
              </a:spcBef>
              <a:spcAft>
                <a:spcPts val="0"/>
              </a:spcAft>
              <a:buClr>
                <a:schemeClr val="dk1"/>
              </a:buClr>
              <a:buSzPts val="800"/>
              <a:buFont typeface="Times New Roman"/>
              <a:buNone/>
              <a:defRPr sz="8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100"/>
              </a:spcBef>
              <a:spcAft>
                <a:spcPts val="0"/>
              </a:spcAft>
              <a:buClr>
                <a:schemeClr val="dk1"/>
              </a:buClr>
              <a:buSzPts val="700"/>
              <a:buFont typeface="Times New Roman"/>
              <a:buNone/>
              <a:defRPr sz="7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100"/>
              </a:spcBef>
              <a:spcAft>
                <a:spcPts val="0"/>
              </a:spcAft>
              <a:buClr>
                <a:schemeClr val="dk1"/>
              </a:buClr>
              <a:buSzPts val="700"/>
              <a:buFont typeface="Times New Roman"/>
              <a:buNone/>
              <a:defRPr sz="7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100"/>
              </a:spcBef>
              <a:spcAft>
                <a:spcPts val="0"/>
              </a:spcAft>
              <a:buClr>
                <a:schemeClr val="dk1"/>
              </a:buClr>
              <a:buSzPts val="700"/>
              <a:buFont typeface="Times New Roman"/>
              <a:buNone/>
              <a:defRPr sz="700" b="0" i="0" u="none" strike="noStrike" cap="none">
                <a:solidFill>
                  <a:schemeClr val="dk1"/>
                </a:solidFill>
                <a:latin typeface="Times New Roman"/>
                <a:ea typeface="Times New Roman"/>
                <a:cs typeface="Times New Roman"/>
                <a:sym typeface="Times New Roman"/>
              </a:defRPr>
            </a:lvl6pPr>
            <a:lvl7pPr marL="3200400" marR="0" lvl="6" indent="-228600" algn="l" rtl="0">
              <a:spcBef>
                <a:spcPts val="100"/>
              </a:spcBef>
              <a:spcAft>
                <a:spcPts val="0"/>
              </a:spcAft>
              <a:buClr>
                <a:schemeClr val="dk1"/>
              </a:buClr>
              <a:buSzPts val="700"/>
              <a:buFont typeface="Times New Roman"/>
              <a:buNone/>
              <a:defRPr sz="700" b="0" i="0" u="none" strike="noStrike" cap="none">
                <a:solidFill>
                  <a:schemeClr val="dk1"/>
                </a:solidFill>
                <a:latin typeface="Times New Roman"/>
                <a:ea typeface="Times New Roman"/>
                <a:cs typeface="Times New Roman"/>
                <a:sym typeface="Times New Roman"/>
              </a:defRPr>
            </a:lvl7pPr>
            <a:lvl8pPr marL="3657600" marR="0" lvl="7" indent="-228600" algn="l" rtl="0">
              <a:spcBef>
                <a:spcPts val="100"/>
              </a:spcBef>
              <a:spcAft>
                <a:spcPts val="0"/>
              </a:spcAft>
              <a:buClr>
                <a:schemeClr val="dk1"/>
              </a:buClr>
              <a:buSzPts val="700"/>
              <a:buFont typeface="Times New Roman"/>
              <a:buNone/>
              <a:defRPr sz="700" b="0" i="0" u="none" strike="noStrike" cap="none">
                <a:solidFill>
                  <a:schemeClr val="dk1"/>
                </a:solidFill>
                <a:latin typeface="Times New Roman"/>
                <a:ea typeface="Times New Roman"/>
                <a:cs typeface="Times New Roman"/>
                <a:sym typeface="Times New Roman"/>
              </a:defRPr>
            </a:lvl8pPr>
            <a:lvl9pPr marL="4114800" marR="0" lvl="8" indent="-228600" algn="l" rtl="0">
              <a:spcBef>
                <a:spcPts val="100"/>
              </a:spcBef>
              <a:spcAft>
                <a:spcPts val="0"/>
              </a:spcAft>
              <a:buClr>
                <a:schemeClr val="dk1"/>
              </a:buClr>
              <a:buSzPts val="700"/>
              <a:buFont typeface="Times New Roman"/>
              <a:buNone/>
              <a:defRPr sz="700" b="0" i="0" u="none" strike="noStrike" cap="none">
                <a:solidFill>
                  <a:schemeClr val="dk1"/>
                </a:solidFill>
                <a:latin typeface="Times New Roman"/>
                <a:ea typeface="Times New Roman"/>
                <a:cs typeface="Times New Roman"/>
                <a:sym typeface="Times New Roman"/>
              </a:defRPr>
            </a:lvl9pPr>
          </a:lstStyle>
          <a:p>
            <a:endParaRPr/>
          </a:p>
        </p:txBody>
      </p:sp>
      <p:sp>
        <p:nvSpPr>
          <p:cNvPr id="85" name="Google Shape;85;p15"/>
          <p:cNvSpPr txBox="1">
            <a:spLocks noGrp="1"/>
          </p:cNvSpPr>
          <p:nvPr>
            <p:ph type="dt" idx="10"/>
          </p:nvPr>
        </p:nvSpPr>
        <p:spPr>
          <a:xfrm>
            <a:off x="685800" y="4685942"/>
            <a:ext cx="1905900" cy="344100"/>
          </a:xfrm>
          <a:prstGeom prst="rect">
            <a:avLst/>
          </a:prstGeom>
          <a:noFill/>
          <a:ln>
            <a:noFill/>
          </a:ln>
        </p:spPr>
        <p:txBody>
          <a:bodyPr spcFirstLastPara="1" wrap="square" lIns="75425" tIns="37700" rIns="75425" bIns="37700" anchor="t" anchorCtr="0">
            <a:noAutofit/>
          </a:bodyPr>
          <a:lstStyle>
            <a:lvl1pPr marR="0" lvl="0" algn="l" rtl="0">
              <a:lnSpc>
                <a:spcPct val="100000"/>
              </a:lnSpc>
              <a:spcBef>
                <a:spcPts val="0"/>
              </a:spcBef>
              <a:spcAft>
                <a:spcPts val="0"/>
              </a:spcAft>
              <a:buSzPts val="1200"/>
              <a:buNone/>
              <a:defRPr sz="20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200"/>
              <a:buNone/>
              <a:defRPr sz="20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200"/>
              <a:buNone/>
              <a:defRPr sz="20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200"/>
              <a:buNone/>
              <a:defRPr sz="20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200"/>
              <a:buNone/>
              <a:defRPr sz="20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200"/>
              <a:buNone/>
              <a:defRPr sz="20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200"/>
              <a:buNone/>
              <a:defRPr sz="20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200"/>
              <a:buNone/>
              <a:defRPr sz="20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200"/>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86" name="Google Shape;86;p15"/>
          <p:cNvSpPr txBox="1">
            <a:spLocks noGrp="1"/>
          </p:cNvSpPr>
          <p:nvPr>
            <p:ph type="ftr" idx="11"/>
          </p:nvPr>
        </p:nvSpPr>
        <p:spPr>
          <a:xfrm>
            <a:off x="3123248" y="4685942"/>
            <a:ext cx="2897700" cy="344100"/>
          </a:xfrm>
          <a:prstGeom prst="rect">
            <a:avLst/>
          </a:prstGeom>
          <a:noFill/>
          <a:ln>
            <a:noFill/>
          </a:ln>
        </p:spPr>
        <p:txBody>
          <a:bodyPr spcFirstLastPara="1" wrap="square" lIns="75425" tIns="37700" rIns="75425" bIns="37700" anchor="t" anchorCtr="0">
            <a:noAutofit/>
          </a:bodyPr>
          <a:lstStyle>
            <a:lvl1pPr marR="0" lvl="0" algn="l" rtl="0">
              <a:lnSpc>
                <a:spcPct val="100000"/>
              </a:lnSpc>
              <a:spcBef>
                <a:spcPts val="0"/>
              </a:spcBef>
              <a:spcAft>
                <a:spcPts val="0"/>
              </a:spcAft>
              <a:buSzPts val="1200"/>
              <a:buNone/>
              <a:defRPr sz="20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200"/>
              <a:buNone/>
              <a:defRPr sz="20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200"/>
              <a:buNone/>
              <a:defRPr sz="20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200"/>
              <a:buNone/>
              <a:defRPr sz="20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200"/>
              <a:buNone/>
              <a:defRPr sz="20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200"/>
              <a:buNone/>
              <a:defRPr sz="20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200"/>
              <a:buNone/>
              <a:defRPr sz="20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200"/>
              <a:buNone/>
              <a:defRPr sz="20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200"/>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87" name="Google Shape;87;p15"/>
          <p:cNvSpPr txBox="1">
            <a:spLocks noGrp="1"/>
          </p:cNvSpPr>
          <p:nvPr>
            <p:ph type="sldNum" idx="12"/>
          </p:nvPr>
        </p:nvSpPr>
        <p:spPr>
          <a:xfrm>
            <a:off x="6552248" y="4685942"/>
            <a:ext cx="1907400" cy="344100"/>
          </a:xfrm>
          <a:prstGeom prst="rect">
            <a:avLst/>
          </a:prstGeom>
          <a:noFill/>
          <a:ln>
            <a:noFill/>
          </a:ln>
        </p:spPr>
        <p:txBody>
          <a:bodyPr spcFirstLastPara="1" wrap="square" lIns="75425" tIns="37700" rIns="75425" bIns="37700" anchor="t" anchorCtr="0">
            <a:noAutofit/>
          </a:bodyPr>
          <a:lstStyle>
            <a:lvl1pPr marL="0" marR="0" lvl="0" indent="0" algn="r" rtl="0">
              <a:lnSpc>
                <a:spcPct val="100000"/>
              </a:lnSpc>
              <a:spcBef>
                <a:spcPts val="0"/>
              </a:spcBef>
              <a:spcAft>
                <a:spcPts val="0"/>
              </a:spcAft>
              <a:buClr>
                <a:schemeClr val="dk1"/>
              </a:buClr>
              <a:buSzPts val="1200"/>
              <a:buFont typeface="Times New Roman"/>
              <a:buNone/>
              <a:defRPr sz="1200" b="0" i="0" u="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200"/>
              <a:buFont typeface="Times New Roman"/>
              <a:buNone/>
              <a:defRPr sz="1200" b="0" i="0" u="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200"/>
              <a:buFont typeface="Times New Roman"/>
              <a:buNone/>
              <a:defRPr sz="1200" b="0" i="0" u="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200"/>
              <a:buFont typeface="Times New Roman"/>
              <a:buNone/>
              <a:defRPr sz="1200" b="0" i="0" u="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200"/>
              <a:buFont typeface="Times New Roman"/>
              <a:buNone/>
              <a:defRPr sz="1200" b="0" i="0" u="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200"/>
              <a:buFont typeface="Times New Roman"/>
              <a:buNone/>
              <a:defRPr sz="1200" b="0" i="0" u="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200"/>
              <a:buFont typeface="Times New Roman"/>
              <a:buNone/>
              <a:defRPr sz="1200" b="0" i="0" u="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200"/>
              <a:buFont typeface="Times New Roman"/>
              <a:buNone/>
              <a:defRPr sz="1200" b="0" i="0" u="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200"/>
              <a:buFont typeface="Times New Roman"/>
              <a:buNone/>
              <a:defRPr sz="12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a:t>
            </a:fld>
            <a:endParaRPr sz="1000">
              <a:solidFill>
                <a:schemeClr val="dk2"/>
              </a:solidFill>
              <a:latin typeface="Lato"/>
              <a:ea typeface="Lato"/>
              <a:cs typeface="Lato"/>
              <a:sym typeface="Lato"/>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88"/>
        <p:cNvGrpSpPr/>
        <p:nvPr/>
      </p:nvGrpSpPr>
      <p:grpSpPr>
        <a:xfrm>
          <a:off x="0" y="0"/>
          <a:ext cx="0" cy="0"/>
          <a:chOff x="0" y="0"/>
          <a:chExt cx="0" cy="0"/>
        </a:xfrm>
      </p:grpSpPr>
      <p:sp>
        <p:nvSpPr>
          <p:cNvPr id="89" name="Google Shape;89;p16"/>
          <p:cNvSpPr txBox="1">
            <a:spLocks noGrp="1"/>
          </p:cNvSpPr>
          <p:nvPr>
            <p:ph type="title"/>
          </p:nvPr>
        </p:nvSpPr>
        <p:spPr>
          <a:xfrm>
            <a:off x="722947" y="3304699"/>
            <a:ext cx="7772400" cy="1022100"/>
          </a:xfrm>
          <a:prstGeom prst="rect">
            <a:avLst/>
          </a:prstGeom>
          <a:noFill/>
          <a:ln>
            <a:noFill/>
          </a:ln>
        </p:spPr>
        <p:txBody>
          <a:bodyPr spcFirstLastPara="1" wrap="square" lIns="75425" tIns="37700" rIns="75425" bIns="37700" anchor="t" anchorCtr="0">
            <a:noAutofit/>
          </a:bodyPr>
          <a:lstStyle>
            <a:lvl1pPr marR="0" lvl="0" algn="l" rtl="0">
              <a:spcBef>
                <a:spcPts val="0"/>
              </a:spcBef>
              <a:spcAft>
                <a:spcPts val="0"/>
              </a:spcAft>
              <a:buSzPts val="3000"/>
              <a:buNone/>
              <a:defRPr sz="3300" b="1"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3000"/>
              <a:buNone/>
              <a:defRPr sz="36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3000"/>
              <a:buNone/>
              <a:defRPr sz="36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3000"/>
              <a:buNone/>
              <a:defRPr sz="36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3000"/>
              <a:buNone/>
              <a:defRPr sz="36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3000"/>
              <a:buNone/>
              <a:defRPr sz="36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3000"/>
              <a:buNone/>
              <a:defRPr sz="36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3000"/>
              <a:buNone/>
              <a:defRPr sz="36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30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90" name="Google Shape;90;p16"/>
          <p:cNvSpPr txBox="1">
            <a:spLocks noGrp="1"/>
          </p:cNvSpPr>
          <p:nvPr>
            <p:ph type="body" idx="1"/>
          </p:nvPr>
        </p:nvSpPr>
        <p:spPr>
          <a:xfrm>
            <a:off x="722947" y="2179558"/>
            <a:ext cx="7772400" cy="1125000"/>
          </a:xfrm>
          <a:prstGeom prst="rect">
            <a:avLst/>
          </a:prstGeom>
          <a:noFill/>
          <a:ln>
            <a:noFill/>
          </a:ln>
        </p:spPr>
        <p:txBody>
          <a:bodyPr spcFirstLastPara="1" wrap="square" lIns="75425" tIns="37700" rIns="75425" bIns="37700" anchor="b" anchorCtr="0">
            <a:noAutofit/>
          </a:bodyPr>
          <a:lstStyle>
            <a:lvl1pPr marL="457200" marR="0" lvl="0" indent="-228600" algn="l" rtl="0">
              <a:spcBef>
                <a:spcPts val="300"/>
              </a:spcBef>
              <a:spcAft>
                <a:spcPts val="0"/>
              </a:spcAft>
              <a:buClr>
                <a:schemeClr val="dk1"/>
              </a:buClr>
              <a:buSzPts val="1700"/>
              <a:buFont typeface="Times New Roman"/>
              <a:buNone/>
              <a:defRPr sz="17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300"/>
              </a:spcBef>
              <a:spcAft>
                <a:spcPts val="0"/>
              </a:spcAft>
              <a:buClr>
                <a:schemeClr val="dk1"/>
              </a:buClr>
              <a:buSzPts val="1500"/>
              <a:buFont typeface="Times New Roman"/>
              <a:buNone/>
              <a:defRPr sz="15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00"/>
              </a:spcBef>
              <a:spcAft>
                <a:spcPts val="0"/>
              </a:spcAft>
              <a:buClr>
                <a:schemeClr val="dk1"/>
              </a:buClr>
              <a:buSzPts val="1300"/>
              <a:buFont typeface="Times New Roman"/>
              <a:buNone/>
              <a:defRPr sz="13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200"/>
              </a:spcBef>
              <a:spcAft>
                <a:spcPts val="0"/>
              </a:spcAft>
              <a:buClr>
                <a:schemeClr val="dk1"/>
              </a:buClr>
              <a:buSzPts val="1200"/>
              <a:buFont typeface="Times New Roman"/>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200"/>
              </a:spcBef>
              <a:spcAft>
                <a:spcPts val="0"/>
              </a:spcAft>
              <a:buClr>
                <a:schemeClr val="dk1"/>
              </a:buClr>
              <a:buSzPts val="1200"/>
              <a:buFont typeface="Times New Roman"/>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200"/>
              </a:spcBef>
              <a:spcAft>
                <a:spcPts val="0"/>
              </a:spcAft>
              <a:buClr>
                <a:schemeClr val="dk1"/>
              </a:buClr>
              <a:buSzPts val="1200"/>
              <a:buFont typeface="Times New Roman"/>
              <a:buNone/>
              <a:defRPr sz="1200" b="0" i="0" u="none" strike="noStrike" cap="none">
                <a:solidFill>
                  <a:schemeClr val="dk1"/>
                </a:solidFill>
                <a:latin typeface="Times New Roman"/>
                <a:ea typeface="Times New Roman"/>
                <a:cs typeface="Times New Roman"/>
                <a:sym typeface="Times New Roman"/>
              </a:defRPr>
            </a:lvl6pPr>
            <a:lvl7pPr marL="3200400" marR="0" lvl="6" indent="-228600" algn="l" rtl="0">
              <a:spcBef>
                <a:spcPts val="200"/>
              </a:spcBef>
              <a:spcAft>
                <a:spcPts val="0"/>
              </a:spcAft>
              <a:buClr>
                <a:schemeClr val="dk1"/>
              </a:buClr>
              <a:buSzPts val="1200"/>
              <a:buFont typeface="Times New Roman"/>
              <a:buNone/>
              <a:defRPr sz="1200" b="0" i="0" u="none" strike="noStrike" cap="none">
                <a:solidFill>
                  <a:schemeClr val="dk1"/>
                </a:solidFill>
                <a:latin typeface="Times New Roman"/>
                <a:ea typeface="Times New Roman"/>
                <a:cs typeface="Times New Roman"/>
                <a:sym typeface="Times New Roman"/>
              </a:defRPr>
            </a:lvl7pPr>
            <a:lvl8pPr marL="3657600" marR="0" lvl="7" indent="-228600" algn="l" rtl="0">
              <a:spcBef>
                <a:spcPts val="200"/>
              </a:spcBef>
              <a:spcAft>
                <a:spcPts val="0"/>
              </a:spcAft>
              <a:buClr>
                <a:schemeClr val="dk1"/>
              </a:buClr>
              <a:buSzPts val="1200"/>
              <a:buFont typeface="Times New Roman"/>
              <a:buNone/>
              <a:defRPr sz="1200" b="0" i="0" u="none" strike="noStrike" cap="none">
                <a:solidFill>
                  <a:schemeClr val="dk1"/>
                </a:solidFill>
                <a:latin typeface="Times New Roman"/>
                <a:ea typeface="Times New Roman"/>
                <a:cs typeface="Times New Roman"/>
                <a:sym typeface="Times New Roman"/>
              </a:defRPr>
            </a:lvl8pPr>
            <a:lvl9pPr marL="4114800" marR="0" lvl="8" indent="-228600" algn="l" rtl="0">
              <a:spcBef>
                <a:spcPts val="200"/>
              </a:spcBef>
              <a:spcAft>
                <a:spcPts val="0"/>
              </a:spcAft>
              <a:buClr>
                <a:schemeClr val="dk1"/>
              </a:buClr>
              <a:buSzPts val="1200"/>
              <a:buFont typeface="Times New Roman"/>
              <a:buNone/>
              <a:defRPr sz="1200" b="0" i="0" u="none" strike="noStrike" cap="none">
                <a:solidFill>
                  <a:schemeClr val="dk1"/>
                </a:solidFill>
                <a:latin typeface="Times New Roman"/>
                <a:ea typeface="Times New Roman"/>
                <a:cs typeface="Times New Roman"/>
                <a:sym typeface="Times New Roman"/>
              </a:defRPr>
            </a:lvl9pPr>
          </a:lstStyle>
          <a:p>
            <a:endParaRPr/>
          </a:p>
        </p:txBody>
      </p:sp>
      <p:sp>
        <p:nvSpPr>
          <p:cNvPr id="91" name="Google Shape;91;p16"/>
          <p:cNvSpPr txBox="1">
            <a:spLocks noGrp="1"/>
          </p:cNvSpPr>
          <p:nvPr>
            <p:ph type="dt" idx="10"/>
          </p:nvPr>
        </p:nvSpPr>
        <p:spPr>
          <a:xfrm>
            <a:off x="685800" y="4685942"/>
            <a:ext cx="1905900" cy="344100"/>
          </a:xfrm>
          <a:prstGeom prst="rect">
            <a:avLst/>
          </a:prstGeom>
          <a:noFill/>
          <a:ln>
            <a:noFill/>
          </a:ln>
        </p:spPr>
        <p:txBody>
          <a:bodyPr spcFirstLastPara="1" wrap="square" lIns="75425" tIns="37700" rIns="75425" bIns="37700" anchor="t" anchorCtr="0">
            <a:noAutofit/>
          </a:bodyPr>
          <a:lstStyle>
            <a:lvl1pPr marR="0" lvl="0" algn="l" rtl="0">
              <a:lnSpc>
                <a:spcPct val="100000"/>
              </a:lnSpc>
              <a:spcBef>
                <a:spcPts val="0"/>
              </a:spcBef>
              <a:spcAft>
                <a:spcPts val="0"/>
              </a:spcAft>
              <a:buSzPts val="1200"/>
              <a:buNone/>
              <a:defRPr sz="20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200"/>
              <a:buNone/>
              <a:defRPr sz="20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200"/>
              <a:buNone/>
              <a:defRPr sz="20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200"/>
              <a:buNone/>
              <a:defRPr sz="20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200"/>
              <a:buNone/>
              <a:defRPr sz="20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200"/>
              <a:buNone/>
              <a:defRPr sz="20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200"/>
              <a:buNone/>
              <a:defRPr sz="20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200"/>
              <a:buNone/>
              <a:defRPr sz="20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200"/>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92" name="Google Shape;92;p16"/>
          <p:cNvSpPr txBox="1">
            <a:spLocks noGrp="1"/>
          </p:cNvSpPr>
          <p:nvPr>
            <p:ph type="ftr" idx="11"/>
          </p:nvPr>
        </p:nvSpPr>
        <p:spPr>
          <a:xfrm>
            <a:off x="3123248" y="4685942"/>
            <a:ext cx="2897700" cy="344100"/>
          </a:xfrm>
          <a:prstGeom prst="rect">
            <a:avLst/>
          </a:prstGeom>
          <a:noFill/>
          <a:ln>
            <a:noFill/>
          </a:ln>
        </p:spPr>
        <p:txBody>
          <a:bodyPr spcFirstLastPara="1" wrap="square" lIns="75425" tIns="37700" rIns="75425" bIns="37700" anchor="t" anchorCtr="0">
            <a:noAutofit/>
          </a:bodyPr>
          <a:lstStyle>
            <a:lvl1pPr marR="0" lvl="0" algn="l" rtl="0">
              <a:lnSpc>
                <a:spcPct val="100000"/>
              </a:lnSpc>
              <a:spcBef>
                <a:spcPts val="0"/>
              </a:spcBef>
              <a:spcAft>
                <a:spcPts val="0"/>
              </a:spcAft>
              <a:buSzPts val="1200"/>
              <a:buNone/>
              <a:defRPr sz="20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200"/>
              <a:buNone/>
              <a:defRPr sz="20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200"/>
              <a:buNone/>
              <a:defRPr sz="20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200"/>
              <a:buNone/>
              <a:defRPr sz="20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200"/>
              <a:buNone/>
              <a:defRPr sz="20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200"/>
              <a:buNone/>
              <a:defRPr sz="20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200"/>
              <a:buNone/>
              <a:defRPr sz="20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200"/>
              <a:buNone/>
              <a:defRPr sz="20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200"/>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93" name="Google Shape;93;p16"/>
          <p:cNvSpPr txBox="1">
            <a:spLocks noGrp="1"/>
          </p:cNvSpPr>
          <p:nvPr>
            <p:ph type="sldNum" idx="12"/>
          </p:nvPr>
        </p:nvSpPr>
        <p:spPr>
          <a:xfrm>
            <a:off x="6552248" y="4685942"/>
            <a:ext cx="1907400" cy="344100"/>
          </a:xfrm>
          <a:prstGeom prst="rect">
            <a:avLst/>
          </a:prstGeom>
          <a:noFill/>
          <a:ln>
            <a:noFill/>
          </a:ln>
        </p:spPr>
        <p:txBody>
          <a:bodyPr spcFirstLastPara="1" wrap="square" lIns="75425" tIns="37700" rIns="75425" bIns="37700" anchor="t" anchorCtr="0">
            <a:noAutofit/>
          </a:bodyPr>
          <a:lstStyle>
            <a:lvl1pPr marL="0" marR="0" lvl="0" indent="0" algn="r" rtl="0">
              <a:lnSpc>
                <a:spcPct val="100000"/>
              </a:lnSpc>
              <a:spcBef>
                <a:spcPts val="0"/>
              </a:spcBef>
              <a:spcAft>
                <a:spcPts val="0"/>
              </a:spcAft>
              <a:buClr>
                <a:schemeClr val="dk1"/>
              </a:buClr>
              <a:buSzPts val="1200"/>
              <a:buFont typeface="Times New Roman"/>
              <a:buNone/>
              <a:defRPr sz="12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200"/>
              <a:buFont typeface="Times New Roman"/>
              <a:buNone/>
              <a:defRPr sz="12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200"/>
              <a:buFont typeface="Times New Roman"/>
              <a:buNone/>
              <a:defRPr sz="12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200"/>
              <a:buFont typeface="Times New Roman"/>
              <a:buNone/>
              <a:defRPr sz="12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200"/>
              <a:buFont typeface="Times New Roman"/>
              <a:buNone/>
              <a:defRPr sz="12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200"/>
              <a:buFont typeface="Times New Roman"/>
              <a:buNone/>
              <a:defRPr sz="12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200"/>
              <a:buFont typeface="Times New Roman"/>
              <a:buNone/>
              <a:defRPr sz="12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200"/>
              <a:buFont typeface="Times New Roman"/>
              <a:buNone/>
              <a:defRPr sz="12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200"/>
              <a:buFont typeface="Times New Roman"/>
              <a:buNone/>
              <a:defRPr sz="12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a:t>
            </a:fld>
            <a:endParaRPr sz="1000">
              <a:solidFill>
                <a:schemeClr val="dk2"/>
              </a:solidFill>
              <a:latin typeface="Lato"/>
              <a:ea typeface="Lato"/>
              <a:cs typeface="Lato"/>
              <a:sym typeface="Lat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0"/>
        <p:cNvGrpSpPr/>
        <p:nvPr/>
      </p:nvGrpSpPr>
      <p:grpSpPr>
        <a:xfrm>
          <a:off x="0" y="0"/>
          <a:ext cx="0" cy="0"/>
          <a:chOff x="0" y="0"/>
          <a:chExt cx="0" cy="0"/>
        </a:xfrm>
      </p:grpSpPr>
      <p:sp>
        <p:nvSpPr>
          <p:cNvPr id="101" name="Google Shape;101;p18"/>
          <p:cNvSpPr txBox="1">
            <a:spLocks noGrp="1"/>
          </p:cNvSpPr>
          <p:nvPr>
            <p:ph type="title"/>
          </p:nvPr>
        </p:nvSpPr>
        <p:spPr>
          <a:xfrm>
            <a:off x="722313" y="3305175"/>
            <a:ext cx="7772400" cy="10215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02" name="Google Shape;102;p18"/>
          <p:cNvSpPr txBox="1">
            <a:spLocks noGrp="1"/>
          </p:cNvSpPr>
          <p:nvPr>
            <p:ph type="body" idx="1"/>
          </p:nvPr>
        </p:nvSpPr>
        <p:spPr>
          <a:xfrm>
            <a:off x="722313" y="2180035"/>
            <a:ext cx="7772400" cy="11253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9pPr>
          </a:lstStyle>
          <a:p>
            <a:endParaRPr/>
          </a:p>
        </p:txBody>
      </p:sp>
      <p:sp>
        <p:nvSpPr>
          <p:cNvPr id="103" name="Google Shape;103;p18"/>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4" name="Google Shape;104;p18"/>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5" name="Google Shape;105;p1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08" name="Google Shape;108;p19"/>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9" name="Google Shape;109;p19"/>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0" name="Google Shape;110;p19"/>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1" name="Google Shape;111;p1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2"/>
        <p:cNvGrpSpPr/>
        <p:nvPr/>
      </p:nvGrpSpPr>
      <p:grpSpPr>
        <a:xfrm>
          <a:off x="0" y="0"/>
          <a:ext cx="0" cy="0"/>
          <a:chOff x="0" y="0"/>
          <a:chExt cx="0" cy="0"/>
        </a:xfrm>
      </p:grpSpPr>
      <p:sp>
        <p:nvSpPr>
          <p:cNvPr id="113" name="Google Shape;113;p20"/>
          <p:cNvSpPr txBox="1">
            <a:spLocks noGrp="1"/>
          </p:cNvSpPr>
          <p:nvPr>
            <p:ph type="title"/>
          </p:nvPr>
        </p:nvSpPr>
        <p:spPr>
          <a:xfrm>
            <a:off x="457200" y="204788"/>
            <a:ext cx="3008400" cy="8715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14" name="Google Shape;114;p20"/>
          <p:cNvSpPr txBox="1">
            <a:spLocks noGrp="1"/>
          </p:cNvSpPr>
          <p:nvPr>
            <p:ph type="body" idx="1"/>
          </p:nvPr>
        </p:nvSpPr>
        <p:spPr>
          <a:xfrm>
            <a:off x="3575050" y="204788"/>
            <a:ext cx="5111700" cy="43896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5" name="Google Shape;115;p20"/>
          <p:cNvSpPr txBox="1">
            <a:spLocks noGrp="1"/>
          </p:cNvSpPr>
          <p:nvPr>
            <p:ph type="body" idx="2"/>
          </p:nvPr>
        </p:nvSpPr>
        <p:spPr>
          <a:xfrm>
            <a:off x="457200" y="1076325"/>
            <a:ext cx="3008400" cy="35184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116" name="Google Shape;116;p20"/>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7" name="Google Shape;117;p20"/>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8" name="Google Shape;118;p2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9"/>
        <p:cNvGrpSpPr/>
        <p:nvPr/>
      </p:nvGrpSpPr>
      <p:grpSpPr>
        <a:xfrm>
          <a:off x="0" y="0"/>
          <a:ext cx="0" cy="0"/>
          <a:chOff x="0" y="0"/>
          <a:chExt cx="0" cy="0"/>
        </a:xfrm>
      </p:grpSpPr>
      <p:sp>
        <p:nvSpPr>
          <p:cNvPr id="120" name="Google Shape;120;p21"/>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1" name="Google Shape;121;p21"/>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2" name="Google Shape;122;p2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w="38100" cap="flat" cmpd="sng">
            <a:solidFill>
              <a:schemeClr val="lt1"/>
            </a:solidFill>
            <a:prstDash val="solid"/>
            <a:round/>
            <a:headEnd type="none" w="sm" len="sm"/>
            <a:tailEnd type="none" w="sm" len="sm"/>
          </a:ln>
        </p:spPr>
      </p:cxnSp>
      <p:cxnSp>
        <p:nvCxnSpPr>
          <p:cNvPr id="18" name="Google Shape;18;p3"/>
          <p:cNvCxnSpPr/>
          <p:nvPr/>
        </p:nvCxnSpPr>
        <p:spPr>
          <a:xfrm>
            <a:off x="425200" y="4740000"/>
            <a:ext cx="8296800" cy="0"/>
          </a:xfrm>
          <a:prstGeom prst="straightConnector1">
            <a:avLst/>
          </a:prstGeom>
          <a:noFill/>
          <a:ln w="19050" cap="flat" cmpd="sng">
            <a:solidFill>
              <a:schemeClr val="lt1"/>
            </a:solidFill>
            <a:prstDash val="solid"/>
            <a:round/>
            <a:headEnd type="none" w="sm" len="sm"/>
            <a:tailEnd type="none" w="sm" len="sm"/>
          </a:ln>
        </p:spPr>
      </p:cxnSp>
      <p:sp>
        <p:nvSpPr>
          <p:cNvPr id="19" name="Google Shape;19;p3"/>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a:endParaRPr/>
          </a:p>
        </p:txBody>
      </p:sp>
      <p:sp>
        <p:nvSpPr>
          <p:cNvPr id="20" name="Google Shape;20;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3"/>
        <p:cNvGrpSpPr/>
        <p:nvPr/>
      </p:nvGrpSpPr>
      <p:grpSpPr>
        <a:xfrm>
          <a:off x="0" y="0"/>
          <a:ext cx="0" cy="0"/>
          <a:chOff x="0" y="0"/>
          <a:chExt cx="0" cy="0"/>
        </a:xfrm>
      </p:grpSpPr>
      <p:sp>
        <p:nvSpPr>
          <p:cNvPr id="124" name="Google Shape;124;p22"/>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25" name="Google Shape;125;p22"/>
          <p:cNvSpPr txBox="1">
            <a:spLocks noGrp="1"/>
          </p:cNvSpPr>
          <p:nvPr>
            <p:ph type="body" idx="1"/>
          </p:nvPr>
        </p:nvSpPr>
        <p:spPr>
          <a:xfrm>
            <a:off x="457200" y="1151335"/>
            <a:ext cx="4040100" cy="4800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126" name="Google Shape;126;p22"/>
          <p:cNvSpPr txBox="1">
            <a:spLocks noGrp="1"/>
          </p:cNvSpPr>
          <p:nvPr>
            <p:ph type="body" idx="2"/>
          </p:nvPr>
        </p:nvSpPr>
        <p:spPr>
          <a:xfrm>
            <a:off x="457200" y="1631156"/>
            <a:ext cx="4040100" cy="29634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7" name="Google Shape;127;p22"/>
          <p:cNvSpPr txBox="1">
            <a:spLocks noGrp="1"/>
          </p:cNvSpPr>
          <p:nvPr>
            <p:ph type="body" idx="3"/>
          </p:nvPr>
        </p:nvSpPr>
        <p:spPr>
          <a:xfrm>
            <a:off x="4645025" y="1151335"/>
            <a:ext cx="4041900" cy="4800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128" name="Google Shape;128;p22"/>
          <p:cNvSpPr txBox="1">
            <a:spLocks noGrp="1"/>
          </p:cNvSpPr>
          <p:nvPr>
            <p:ph type="body" idx="4"/>
          </p:nvPr>
        </p:nvSpPr>
        <p:spPr>
          <a:xfrm>
            <a:off x="4645025" y="1631156"/>
            <a:ext cx="4041900" cy="29634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9" name="Google Shape;129;p22"/>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0" name="Google Shape;130;p22"/>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1" name="Google Shape;131;p2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2"/>
        <p:cNvGrpSpPr/>
        <p:nvPr/>
      </p:nvGrpSpPr>
      <p:grpSpPr>
        <a:xfrm>
          <a:off x="0" y="0"/>
          <a:ext cx="0" cy="0"/>
          <a:chOff x="0" y="0"/>
          <a:chExt cx="0" cy="0"/>
        </a:xfrm>
      </p:grpSpPr>
      <p:sp>
        <p:nvSpPr>
          <p:cNvPr id="133" name="Google Shape;133;p23"/>
          <p:cNvSpPr txBox="1">
            <a:spLocks noGrp="1"/>
          </p:cNvSpPr>
          <p:nvPr>
            <p:ph type="ctrTitle"/>
          </p:nvPr>
        </p:nvSpPr>
        <p:spPr>
          <a:xfrm>
            <a:off x="685800" y="1597819"/>
            <a:ext cx="7772400" cy="11025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34" name="Google Shape;134;p23"/>
          <p:cNvSpPr txBox="1">
            <a:spLocks noGrp="1"/>
          </p:cNvSpPr>
          <p:nvPr>
            <p:ph type="subTitle" idx="1"/>
          </p:nvPr>
        </p:nvSpPr>
        <p:spPr>
          <a:xfrm>
            <a:off x="1371600" y="2914650"/>
            <a:ext cx="6400800" cy="1314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rgbClr val="888888"/>
              </a:buClr>
              <a:buSzPts val="3200"/>
              <a:buFont typeface="Arial"/>
              <a:buNone/>
              <a:defRPr sz="3200" b="0" i="0" u="none" strike="noStrike" cap="none">
                <a:solidFill>
                  <a:srgbClr val="888888"/>
                </a:solidFill>
                <a:latin typeface="Arial"/>
                <a:ea typeface="Arial"/>
                <a:cs typeface="Arial"/>
                <a:sym typeface="Arial"/>
              </a:defRPr>
            </a:lvl1pPr>
            <a:lvl2pPr marL="457200" marR="0" lvl="1" indent="0" algn="ctr" rtl="0">
              <a:spcBef>
                <a:spcPts val="56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L="914400" marR="0" lvl="2" indent="0" algn="ctr" rtl="0">
              <a:spcBef>
                <a:spcPts val="48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L="1371600" marR="0" lvl="3"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4pPr>
            <a:lvl5pPr marL="1828800" marR="0" lvl="4"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135" name="Google Shape;135;p23"/>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6" name="Google Shape;136;p23"/>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7" name="Google Shape;137;p2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8"/>
        <p:cNvGrpSpPr/>
        <p:nvPr/>
      </p:nvGrpSpPr>
      <p:grpSpPr>
        <a:xfrm>
          <a:off x="0" y="0"/>
          <a:ext cx="0" cy="0"/>
          <a:chOff x="0" y="0"/>
          <a:chExt cx="0" cy="0"/>
        </a:xfrm>
      </p:grpSpPr>
      <p:sp>
        <p:nvSpPr>
          <p:cNvPr id="139" name="Google Shape;139;p24"/>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40" name="Google Shape;140;p24"/>
          <p:cNvSpPr txBox="1">
            <a:spLocks noGrp="1"/>
          </p:cNvSpPr>
          <p:nvPr>
            <p:ph type="body" idx="1"/>
          </p:nvPr>
        </p:nvSpPr>
        <p:spPr>
          <a:xfrm>
            <a:off x="457200" y="1200150"/>
            <a:ext cx="4038600" cy="33945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41" name="Google Shape;141;p24"/>
          <p:cNvSpPr txBox="1">
            <a:spLocks noGrp="1"/>
          </p:cNvSpPr>
          <p:nvPr>
            <p:ph type="body" idx="2"/>
          </p:nvPr>
        </p:nvSpPr>
        <p:spPr>
          <a:xfrm>
            <a:off x="4648200" y="1200150"/>
            <a:ext cx="4038600" cy="33945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42" name="Google Shape;142;p24"/>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3" name="Google Shape;143;p24"/>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4" name="Google Shape;144;p2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5"/>
        <p:cNvGrpSpPr/>
        <p:nvPr/>
      </p:nvGrpSpPr>
      <p:grpSpPr>
        <a:xfrm>
          <a:off x="0" y="0"/>
          <a:ext cx="0" cy="0"/>
          <a:chOff x="0" y="0"/>
          <a:chExt cx="0" cy="0"/>
        </a:xfrm>
      </p:grpSpPr>
      <p:sp>
        <p:nvSpPr>
          <p:cNvPr id="146" name="Google Shape;146;p25"/>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47" name="Google Shape;147;p25"/>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8" name="Google Shape;148;p25"/>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9" name="Google Shape;149;p2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0"/>
        <p:cNvGrpSpPr/>
        <p:nvPr/>
      </p:nvGrpSpPr>
      <p:grpSpPr>
        <a:xfrm>
          <a:off x="0" y="0"/>
          <a:ext cx="0" cy="0"/>
          <a:chOff x="0" y="0"/>
          <a:chExt cx="0" cy="0"/>
        </a:xfrm>
      </p:grpSpPr>
      <p:sp>
        <p:nvSpPr>
          <p:cNvPr id="151" name="Google Shape;151;p26"/>
          <p:cNvSpPr txBox="1">
            <a:spLocks noGrp="1"/>
          </p:cNvSpPr>
          <p:nvPr>
            <p:ph type="title"/>
          </p:nvPr>
        </p:nvSpPr>
        <p:spPr>
          <a:xfrm>
            <a:off x="1792288" y="3600450"/>
            <a:ext cx="5486400" cy="4251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52" name="Google Shape;152;p26"/>
          <p:cNvSpPr>
            <a:spLocks noGrp="1"/>
          </p:cNvSpPr>
          <p:nvPr>
            <p:ph type="pic" idx="2"/>
          </p:nvPr>
        </p:nvSpPr>
        <p:spPr>
          <a:xfrm>
            <a:off x="1792288" y="459581"/>
            <a:ext cx="5486400" cy="30861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53" name="Google Shape;153;p26"/>
          <p:cNvSpPr txBox="1">
            <a:spLocks noGrp="1"/>
          </p:cNvSpPr>
          <p:nvPr>
            <p:ph type="body" idx="1"/>
          </p:nvPr>
        </p:nvSpPr>
        <p:spPr>
          <a:xfrm>
            <a:off x="1792288" y="4025503"/>
            <a:ext cx="5486400" cy="6036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154" name="Google Shape;154;p26"/>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5" name="Google Shape;155;p26"/>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6" name="Google Shape;156;p2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7"/>
        <p:cNvGrpSpPr/>
        <p:nvPr/>
      </p:nvGrpSpPr>
      <p:grpSpPr>
        <a:xfrm>
          <a:off x="0" y="0"/>
          <a:ext cx="0" cy="0"/>
          <a:chOff x="0" y="0"/>
          <a:chExt cx="0" cy="0"/>
        </a:xfrm>
      </p:grpSpPr>
      <p:sp>
        <p:nvSpPr>
          <p:cNvPr id="158" name="Google Shape;158;p27"/>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59" name="Google Shape;159;p27"/>
          <p:cNvSpPr txBox="1">
            <a:spLocks noGrp="1"/>
          </p:cNvSpPr>
          <p:nvPr>
            <p:ph type="body" idx="1"/>
          </p:nvPr>
        </p:nvSpPr>
        <p:spPr>
          <a:xfrm rot="5400000">
            <a:off x="2874750" y="-1217400"/>
            <a:ext cx="3394500" cy="82296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0" name="Google Shape;160;p27"/>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1" name="Google Shape;161;p27"/>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2" name="Google Shape;162;p2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3"/>
        <p:cNvGrpSpPr/>
        <p:nvPr/>
      </p:nvGrpSpPr>
      <p:grpSpPr>
        <a:xfrm>
          <a:off x="0" y="0"/>
          <a:ext cx="0" cy="0"/>
          <a:chOff x="0" y="0"/>
          <a:chExt cx="0" cy="0"/>
        </a:xfrm>
      </p:grpSpPr>
      <p:sp>
        <p:nvSpPr>
          <p:cNvPr id="164" name="Google Shape;164;p28"/>
          <p:cNvSpPr txBox="1">
            <a:spLocks noGrp="1"/>
          </p:cNvSpPr>
          <p:nvPr>
            <p:ph type="title"/>
          </p:nvPr>
        </p:nvSpPr>
        <p:spPr>
          <a:xfrm rot="5400000">
            <a:off x="5463750" y="1371628"/>
            <a:ext cx="4388700" cy="20574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65" name="Google Shape;165;p28"/>
          <p:cNvSpPr txBox="1">
            <a:spLocks noGrp="1"/>
          </p:cNvSpPr>
          <p:nvPr>
            <p:ph type="body" idx="1"/>
          </p:nvPr>
        </p:nvSpPr>
        <p:spPr>
          <a:xfrm rot="5400000">
            <a:off x="1272750" y="-609572"/>
            <a:ext cx="4388700" cy="6019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6" name="Google Shape;166;p28"/>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7" name="Google Shape;167;p28"/>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8" name="Google Shape;168;p2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7" name="Google Shape;27;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30" name="Google Shape;30;p5"/>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31" name="Google Shape;31;p5"/>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32" name="Google Shape;32;p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5"/>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5"/>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8" name="Google Shape;38;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7"/>
          <p:cNvSpPr txBox="1">
            <a:spLocks noGrp="1"/>
          </p:cNvSpPr>
          <p:nvPr>
            <p:ph type="title"/>
          </p:nvPr>
        </p:nvSpPr>
        <p:spPr>
          <a:xfrm>
            <a:off x="319500" y="936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2" name="Google Shape;42;p7"/>
          <p:cNvSpPr txBox="1">
            <a:spLocks noGrp="1"/>
          </p:cNvSpPr>
          <p:nvPr>
            <p:ph type="body" idx="1"/>
          </p:nvPr>
        </p:nvSpPr>
        <p:spPr>
          <a:xfrm>
            <a:off x="319500" y="1846804"/>
            <a:ext cx="2808000" cy="2806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3" name="Google Shape;4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46" name="Google Shape;46;p8"/>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47" name="Google Shape;4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a:endParaRPr/>
          </a:p>
        </p:txBody>
      </p:sp>
      <p:sp>
        <p:nvSpPr>
          <p:cNvPr id="52" name="Google Shape;52;p9"/>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3" name="Google Shape;5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7" name="Google Shape;57;p10"/>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58" name="Google Shape;58;p10"/>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59" name="Google Shape;59;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sp>
        <p:nvSpPr>
          <p:cNvPr id="95" name="Google Shape;95;p17"/>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96" name="Google Shape;96;p17"/>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7" name="Google Shape;97;p17"/>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8" name="Google Shape;98;p17"/>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9" name="Google Shape;99;p1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9"/>
          <p:cNvSpPr txBox="1">
            <a:spLocks noGrp="1"/>
          </p:cNvSpPr>
          <p:nvPr>
            <p:ph type="title"/>
          </p:nvPr>
        </p:nvSpPr>
        <p:spPr>
          <a:xfrm>
            <a:off x="406425" y="512800"/>
            <a:ext cx="8296800" cy="4071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300"/>
              <a:t>“It is with the intention of making a contribution, however modest, to this debate that we present here our opinion of the foundations and objectives of national liberation in relation to the social structure. This opinion is the result of our own experiences of the struggle and of a critical appreciation of the experiences of others. To those who see in it a theoretical character, we would recall that every practice produces a theory, and that if it is true that a revolution can fail even though it be based on perfectly conceived theories, nobody has yet made a successful revolution without a revolutionary theory.”</a:t>
            </a:r>
            <a:endParaRPr sz="2300"/>
          </a:p>
        </p:txBody>
      </p:sp>
      <p:sp>
        <p:nvSpPr>
          <p:cNvPr id="174" name="Google Shape;174;p29"/>
          <p:cNvSpPr txBox="1"/>
          <p:nvPr/>
        </p:nvSpPr>
        <p:spPr>
          <a:xfrm>
            <a:off x="4944950" y="4377050"/>
            <a:ext cx="5446200" cy="63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8"/>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Where we begin</a:t>
            </a:r>
            <a:endParaRPr/>
          </a:p>
        </p:txBody>
      </p:sp>
      <p:sp>
        <p:nvSpPr>
          <p:cNvPr id="236" name="Google Shape;236;p38"/>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9"/>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Basic structure</a:t>
            </a:r>
            <a:endParaRPr/>
          </a:p>
        </p:txBody>
      </p:sp>
      <p:sp>
        <p:nvSpPr>
          <p:cNvPr id="242" name="Google Shape;242;p39"/>
          <p:cNvSpPr txBox="1">
            <a:spLocks noGrp="1"/>
          </p:cNvSpPr>
          <p:nvPr>
            <p:ph type="body" idx="1"/>
          </p:nvPr>
        </p:nvSpPr>
        <p:spPr>
          <a:xfrm>
            <a:off x="2410100" y="1211350"/>
            <a:ext cx="6321600" cy="3386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a:t>Divide country into regions.</a:t>
            </a:r>
            <a:endParaRPr/>
          </a:p>
          <a:p>
            <a:pPr marL="457200" lvl="0" indent="-342900" algn="l" rtl="0">
              <a:spcBef>
                <a:spcPts val="0"/>
              </a:spcBef>
              <a:spcAft>
                <a:spcPts val="0"/>
              </a:spcAft>
              <a:buSzPts val="1800"/>
              <a:buAutoNum type="arabicPeriod"/>
            </a:pPr>
            <a:r>
              <a:rPr lang="en"/>
              <a:t>Initially develop one contact per region</a:t>
            </a:r>
            <a:endParaRPr/>
          </a:p>
          <a:p>
            <a:pPr marL="457200" lvl="0" indent="-342900" algn="l" rtl="0">
              <a:spcBef>
                <a:spcPts val="0"/>
              </a:spcBef>
              <a:spcAft>
                <a:spcPts val="0"/>
              </a:spcAft>
              <a:buSzPts val="1800"/>
              <a:buAutoNum type="arabicPeriod"/>
            </a:pPr>
            <a:r>
              <a:rPr lang="en"/>
              <a:t>Work for one contact per state</a:t>
            </a:r>
            <a:endParaRPr/>
          </a:p>
          <a:p>
            <a:pPr marL="457200" lvl="0" indent="-342900" algn="l" rtl="0">
              <a:spcBef>
                <a:spcPts val="0"/>
              </a:spcBef>
              <a:spcAft>
                <a:spcPts val="0"/>
              </a:spcAft>
              <a:buSzPts val="1800"/>
              <a:buAutoNum type="arabicPeriod"/>
            </a:pPr>
            <a:r>
              <a:rPr lang="en"/>
              <a:t>Begin to build education/organizing committees in respective communities.</a:t>
            </a:r>
            <a:endParaRPr/>
          </a:p>
          <a:p>
            <a:pPr marL="457200" lvl="0" indent="-342900" algn="l" rtl="0">
              <a:spcBef>
                <a:spcPts val="0"/>
              </a:spcBef>
              <a:spcAft>
                <a:spcPts val="0"/>
              </a:spcAft>
              <a:buSzPts val="1800"/>
              <a:buAutoNum type="arabicPeriod"/>
            </a:pPr>
            <a:r>
              <a:rPr lang="en"/>
              <a:t>These committees feed information into the think tank.</a:t>
            </a:r>
            <a:endParaRPr/>
          </a:p>
          <a:p>
            <a:pPr marL="0" lvl="0" indent="0" algn="ctr" rtl="0">
              <a:spcBef>
                <a:spcPts val="1600"/>
              </a:spcBef>
              <a:spcAft>
                <a:spcPts val="1600"/>
              </a:spcAft>
              <a:buNone/>
            </a:pPr>
            <a:r>
              <a:rPr lang="en"/>
              <a:t>The question is not can we build this network, but what are we going to do with it once it’s built.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6"/>
        <p:cNvGrpSpPr/>
        <p:nvPr/>
      </p:nvGrpSpPr>
      <p:grpSpPr>
        <a:xfrm>
          <a:off x="0" y="0"/>
          <a:ext cx="0" cy="0"/>
          <a:chOff x="0" y="0"/>
          <a:chExt cx="0" cy="0"/>
        </a:xfrm>
      </p:grpSpPr>
      <p:sp>
        <p:nvSpPr>
          <p:cNvPr id="247" name="Google Shape;247;p40"/>
          <p:cNvSpPr txBox="1">
            <a:spLocks noGrp="1"/>
          </p:cNvSpPr>
          <p:nvPr>
            <p:ph type="ctrTitle"/>
          </p:nvPr>
        </p:nvSpPr>
        <p:spPr>
          <a:xfrm>
            <a:off x="350043" y="963334"/>
            <a:ext cx="8466600" cy="2332800"/>
          </a:xfrm>
          <a:prstGeom prst="rect">
            <a:avLst/>
          </a:prstGeom>
          <a:noFill/>
          <a:ln>
            <a:noFill/>
          </a:ln>
        </p:spPr>
        <p:txBody>
          <a:bodyPr spcFirstLastPara="1" wrap="square" lIns="75425" tIns="37700" rIns="75425" bIns="37700" anchor="ctr" anchorCtr="0">
            <a:noAutofit/>
          </a:bodyPr>
          <a:lstStyle/>
          <a:p>
            <a:pPr marL="0" marR="0" lvl="0" indent="0" algn="ctr" rtl="0">
              <a:lnSpc>
                <a:spcPct val="100000"/>
              </a:lnSpc>
              <a:spcBef>
                <a:spcPts val="0"/>
              </a:spcBef>
              <a:spcAft>
                <a:spcPts val="0"/>
              </a:spcAft>
              <a:buClr>
                <a:schemeClr val="dk2"/>
              </a:buClr>
              <a:buSzPts val="1700"/>
              <a:buFont typeface="Calibri"/>
              <a:buNone/>
            </a:pPr>
            <a:r>
              <a:rPr lang="en" sz="1700" b="1" i="0" u="none" strike="noStrike" cap="none">
                <a:solidFill>
                  <a:schemeClr val="dk2"/>
                </a:solidFill>
                <a:latin typeface="Calibri"/>
                <a:ea typeface="Calibri"/>
                <a:cs typeface="Calibri"/>
                <a:sym typeface="Calibri"/>
              </a:rPr>
              <a:t>Deficit model:</a:t>
            </a:r>
            <a:r>
              <a:rPr lang="en" sz="1700" b="0" i="0" u="none" strike="noStrike" cap="none">
                <a:solidFill>
                  <a:schemeClr val="dk2"/>
                </a:solidFill>
                <a:latin typeface="Calibri"/>
                <a:ea typeface="Calibri"/>
                <a:cs typeface="Calibri"/>
                <a:sym typeface="Calibri"/>
              </a:rPr>
              <a:t> The "deficit" model focuses on the student as the major problem, neither looking within the environment nor the instructional practices in the classroom. According to this model, the typical response--once the teacher requested assistance by completing a referral form and turning it </a:t>
            </a:r>
            <a:r>
              <a:rPr lang="en" sz="1700">
                <a:latin typeface="Calibri"/>
                <a:ea typeface="Calibri"/>
                <a:cs typeface="Calibri"/>
                <a:sym typeface="Calibri"/>
              </a:rPr>
              <a:t>into</a:t>
            </a:r>
            <a:r>
              <a:rPr lang="en" sz="1700" b="0" i="0" u="none" strike="noStrike" cap="none">
                <a:solidFill>
                  <a:schemeClr val="dk2"/>
                </a:solidFill>
                <a:latin typeface="Calibri"/>
                <a:ea typeface="Calibri"/>
                <a:cs typeface="Calibri"/>
                <a:sym typeface="Calibri"/>
              </a:rPr>
              <a:t> the designated person--was to test the student, determine eligibility for special education and then remove the student from the environment (s) where the problem existed. After more than two decades of federal legislation and implementation of the "deficit" model, there are now mounting concerns about the outcomes of students who have been served in this manner. Despite years of mandated services, many students with mild to moderate disabilities continue to "fall through the cracks." </a:t>
            </a:r>
            <a:endParaRPr/>
          </a:p>
        </p:txBody>
      </p:sp>
      <p:sp>
        <p:nvSpPr>
          <p:cNvPr id="248" name="Google Shape;248;p40"/>
          <p:cNvSpPr txBox="1">
            <a:spLocks noGrp="1"/>
          </p:cNvSpPr>
          <p:nvPr>
            <p:ph type="subTitle" idx="1"/>
          </p:nvPr>
        </p:nvSpPr>
        <p:spPr>
          <a:xfrm>
            <a:off x="380047" y="4007644"/>
            <a:ext cx="8466600" cy="930000"/>
          </a:xfrm>
          <a:prstGeom prst="rect">
            <a:avLst/>
          </a:prstGeom>
          <a:noFill/>
          <a:ln>
            <a:noFill/>
          </a:ln>
        </p:spPr>
        <p:txBody>
          <a:bodyPr spcFirstLastPara="1" wrap="square" lIns="75425" tIns="37700" rIns="75425" bIns="37700" anchor="t" anchorCtr="0">
            <a:noAutofit/>
          </a:bodyPr>
          <a:lstStyle/>
          <a:p>
            <a:pPr marL="0" marR="0" lvl="0" indent="0" algn="ctr" rtl="0">
              <a:lnSpc>
                <a:spcPct val="100000"/>
              </a:lnSpc>
              <a:spcBef>
                <a:spcPts val="0"/>
              </a:spcBef>
              <a:spcAft>
                <a:spcPts val="0"/>
              </a:spcAft>
              <a:buClr>
                <a:schemeClr val="dk1"/>
              </a:buClr>
              <a:buSzPts val="2600"/>
              <a:buFont typeface="Calibri"/>
              <a:buNone/>
            </a:pPr>
            <a:r>
              <a:rPr lang="en" sz="2600" b="0" i="0" u="none">
                <a:solidFill>
                  <a:schemeClr val="dk1"/>
                </a:solidFill>
                <a:latin typeface="Calibri"/>
                <a:ea typeface="Calibri"/>
                <a:cs typeface="Calibri"/>
                <a:sym typeface="Calibri"/>
              </a:rPr>
              <a:t>Lets rewrite the above definition to explain the deficit organizing model.</a:t>
            </a:r>
            <a:endParaRPr/>
          </a:p>
        </p:txBody>
      </p:sp>
      <p:sp>
        <p:nvSpPr>
          <p:cNvPr id="249" name="Google Shape;249;p40"/>
          <p:cNvSpPr txBox="1"/>
          <p:nvPr/>
        </p:nvSpPr>
        <p:spPr>
          <a:xfrm>
            <a:off x="380047" y="153233"/>
            <a:ext cx="8436600" cy="752400"/>
          </a:xfrm>
          <a:prstGeom prst="rect">
            <a:avLst/>
          </a:prstGeom>
          <a:noFill/>
          <a:ln>
            <a:noFill/>
          </a:ln>
        </p:spPr>
        <p:txBody>
          <a:bodyPr spcFirstLastPara="1" wrap="square" lIns="83800" tIns="41900" rIns="83800" bIns="41900" anchor="ctr" anchorCtr="0">
            <a:noAutofit/>
          </a:bodyPr>
          <a:lstStyle/>
          <a:p>
            <a:pPr marL="0" marR="0" lvl="0" indent="0" algn="ctr" rtl="0">
              <a:lnSpc>
                <a:spcPct val="100000"/>
              </a:lnSpc>
              <a:spcBef>
                <a:spcPts val="0"/>
              </a:spcBef>
              <a:spcAft>
                <a:spcPts val="0"/>
              </a:spcAft>
              <a:buClr>
                <a:schemeClr val="dk1"/>
              </a:buClr>
              <a:buSzPts val="4000"/>
              <a:buFont typeface="Calibri"/>
              <a:buNone/>
            </a:pPr>
            <a:r>
              <a:rPr lang="en" sz="4000" b="0" i="0" u="none" strike="noStrike" cap="none">
                <a:solidFill>
                  <a:schemeClr val="dk1"/>
                </a:solidFill>
                <a:latin typeface="Calibri"/>
                <a:ea typeface="Calibri"/>
                <a:cs typeface="Calibri"/>
                <a:sym typeface="Calibri"/>
              </a:rPr>
              <a:t>How do we define organizing?</a:t>
            </a:r>
            <a:endParaRPr sz="1200"/>
          </a:p>
        </p:txBody>
      </p:sp>
      <p:sp>
        <p:nvSpPr>
          <p:cNvPr id="250" name="Google Shape;250;p40"/>
          <p:cNvSpPr txBox="1"/>
          <p:nvPr/>
        </p:nvSpPr>
        <p:spPr>
          <a:xfrm>
            <a:off x="380047" y="3542586"/>
            <a:ext cx="8466600" cy="547500"/>
          </a:xfrm>
          <a:prstGeom prst="rect">
            <a:avLst/>
          </a:prstGeom>
          <a:noFill/>
          <a:ln>
            <a:noFill/>
          </a:ln>
        </p:spPr>
        <p:txBody>
          <a:bodyPr spcFirstLastPara="1" wrap="square" lIns="83800" tIns="41900" rIns="83800" bIns="41900" anchor="t" anchorCtr="0">
            <a:noAutofit/>
          </a:bodyPr>
          <a:lstStyle/>
          <a:p>
            <a:pPr marL="0" marR="0" lvl="0" indent="0" algn="ctr" rtl="0">
              <a:lnSpc>
                <a:spcPct val="100000"/>
              </a:lnSpc>
              <a:spcBef>
                <a:spcPts val="0"/>
              </a:spcBef>
              <a:spcAft>
                <a:spcPts val="0"/>
              </a:spcAft>
              <a:buClr>
                <a:schemeClr val="dk1"/>
              </a:buClr>
              <a:buSzPts val="2700"/>
              <a:buFont typeface="Calibri"/>
              <a:buNone/>
            </a:pPr>
            <a:r>
              <a:rPr lang="en" sz="2700" b="0" i="0" u="none" strike="noStrike" cap="none">
                <a:solidFill>
                  <a:schemeClr val="dk1"/>
                </a:solidFill>
                <a:latin typeface="Calibri"/>
                <a:ea typeface="Calibri"/>
                <a:cs typeface="Calibri"/>
                <a:sym typeface="Calibri"/>
              </a:rPr>
              <a:t>What are the different frameworks for organizing? </a:t>
            </a:r>
            <a:endParaRPr sz="12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4"/>
        <p:cNvGrpSpPr/>
        <p:nvPr/>
      </p:nvGrpSpPr>
      <p:grpSpPr>
        <a:xfrm>
          <a:off x="0" y="0"/>
          <a:ext cx="0" cy="0"/>
          <a:chOff x="0" y="0"/>
          <a:chExt cx="0" cy="0"/>
        </a:xfrm>
      </p:grpSpPr>
      <p:sp>
        <p:nvSpPr>
          <p:cNvPr id="255" name="Google Shape;255;p41"/>
          <p:cNvSpPr txBox="1">
            <a:spLocks noGrp="1"/>
          </p:cNvSpPr>
          <p:nvPr>
            <p:ph type="title"/>
          </p:nvPr>
        </p:nvSpPr>
        <p:spPr>
          <a:xfrm>
            <a:off x="4952048" y="360045"/>
            <a:ext cx="4003200" cy="2314500"/>
          </a:xfrm>
          <a:prstGeom prst="rect">
            <a:avLst/>
          </a:prstGeom>
          <a:noFill/>
          <a:ln>
            <a:noFill/>
          </a:ln>
        </p:spPr>
        <p:txBody>
          <a:bodyPr spcFirstLastPara="1" wrap="square" lIns="75425" tIns="0" rIns="75425" bIns="0" anchor="b" anchorCtr="0">
            <a:noAutofit/>
          </a:bodyPr>
          <a:lstStyle/>
          <a:p>
            <a:pPr marL="0" marR="0" lvl="0" indent="0" algn="ctr" rtl="0">
              <a:lnSpc>
                <a:spcPct val="96226"/>
              </a:lnSpc>
              <a:spcBef>
                <a:spcPts val="0"/>
              </a:spcBef>
              <a:spcAft>
                <a:spcPts val="0"/>
              </a:spcAft>
              <a:buClr>
                <a:schemeClr val="dk2"/>
              </a:buClr>
              <a:buSzPts val="4400"/>
              <a:buFont typeface="Times New Roman"/>
              <a:buNone/>
            </a:pPr>
            <a:r>
              <a:rPr lang="en" sz="4400" b="1" i="0" u="none" strike="noStrike" cap="none">
                <a:solidFill>
                  <a:schemeClr val="dk2"/>
                </a:solidFill>
                <a:latin typeface="Times New Roman"/>
                <a:ea typeface="Times New Roman"/>
                <a:cs typeface="Times New Roman"/>
                <a:sym typeface="Times New Roman"/>
              </a:rPr>
              <a:t>Indigenous Epistemology</a:t>
            </a:r>
            <a:br>
              <a:rPr lang="en" sz="4400" b="1" i="0" u="none" strike="noStrike" cap="none">
                <a:solidFill>
                  <a:schemeClr val="dk2"/>
                </a:solidFill>
                <a:latin typeface="Times New Roman"/>
                <a:ea typeface="Times New Roman"/>
                <a:cs typeface="Times New Roman"/>
                <a:sym typeface="Times New Roman"/>
              </a:rPr>
            </a:br>
            <a:r>
              <a:rPr lang="en" sz="4400" b="1" i="0" u="none" strike="noStrike" cap="none">
                <a:solidFill>
                  <a:schemeClr val="dk2"/>
                </a:solidFill>
                <a:latin typeface="Times New Roman"/>
                <a:ea typeface="Times New Roman"/>
                <a:cs typeface="Times New Roman"/>
                <a:sym typeface="Times New Roman"/>
              </a:rPr>
              <a:t/>
            </a:r>
            <a:br>
              <a:rPr lang="en" sz="4400" b="1" i="0" u="none" strike="noStrike" cap="none">
                <a:solidFill>
                  <a:schemeClr val="dk2"/>
                </a:solidFill>
                <a:latin typeface="Times New Roman"/>
                <a:ea typeface="Times New Roman"/>
                <a:cs typeface="Times New Roman"/>
                <a:sym typeface="Times New Roman"/>
              </a:rPr>
            </a:br>
            <a:r>
              <a:rPr lang="en" sz="3000" b="1" i="0" u="none" strike="noStrike" cap="none">
                <a:solidFill>
                  <a:schemeClr val="dk2"/>
                </a:solidFill>
                <a:latin typeface="Times New Roman"/>
                <a:ea typeface="Times New Roman"/>
                <a:cs typeface="Times New Roman"/>
                <a:sym typeface="Times New Roman"/>
              </a:rPr>
              <a:t>The Four Teachings</a:t>
            </a:r>
            <a:endParaRPr/>
          </a:p>
        </p:txBody>
      </p:sp>
      <p:pic>
        <p:nvPicPr>
          <p:cNvPr id="256" name="Google Shape;256;p41" descr="File:Black_Tezcatlipoca.jpeg"/>
          <p:cNvPicPr preferRelativeResize="0">
            <a:picLocks noGrp="1"/>
          </p:cNvPicPr>
          <p:nvPr>
            <p:ph type="body" idx="1"/>
          </p:nvPr>
        </p:nvPicPr>
        <p:blipFill rotWithShape="1">
          <a:blip r:embed="rId3">
            <a:alphaModFix/>
          </a:blip>
          <a:srcRect l="-917" r="100"/>
          <a:stretch/>
        </p:blipFill>
        <p:spPr>
          <a:xfrm>
            <a:off x="810100" y="403974"/>
            <a:ext cx="3946200" cy="3388200"/>
          </a:xfrm>
          <a:prstGeom prst="rect">
            <a:avLst/>
          </a:prstGeom>
          <a:noFill/>
          <a:ln w="38100" cap="flat" cmpd="sng">
            <a:solidFill>
              <a:schemeClr val="dk1"/>
            </a:solidFill>
            <a:prstDash val="solid"/>
            <a:miter lim="800000"/>
            <a:headEnd type="none" w="sm" len="sm"/>
            <a:tailEnd type="none" w="sm" len="sm"/>
          </a:ln>
        </p:spPr>
      </p:pic>
      <p:sp>
        <p:nvSpPr>
          <p:cNvPr id="257" name="Google Shape;257;p41"/>
          <p:cNvSpPr txBox="1">
            <a:spLocks noGrp="1"/>
          </p:cNvSpPr>
          <p:nvPr>
            <p:ph type="body" idx="1"/>
          </p:nvPr>
        </p:nvSpPr>
        <p:spPr>
          <a:xfrm>
            <a:off x="251460" y="3792259"/>
            <a:ext cx="8709600" cy="1197000"/>
          </a:xfrm>
          <a:prstGeom prst="rect">
            <a:avLst/>
          </a:prstGeom>
          <a:noFill/>
          <a:ln>
            <a:noFill/>
          </a:ln>
        </p:spPr>
        <p:txBody>
          <a:bodyPr spcFirstLastPara="1" wrap="square" lIns="75425" tIns="37700" rIns="75425" bIns="37700" anchor="t" anchorCtr="0">
            <a:noAutofit/>
          </a:bodyPr>
          <a:lstStyle/>
          <a:p>
            <a:pPr marL="0" marR="0" lvl="0" indent="0" algn="l" rtl="0">
              <a:lnSpc>
                <a:spcPct val="100000"/>
              </a:lnSpc>
              <a:spcBef>
                <a:spcPts val="0"/>
              </a:spcBef>
              <a:spcAft>
                <a:spcPts val="0"/>
              </a:spcAft>
              <a:buClr>
                <a:schemeClr val="dk1"/>
              </a:buClr>
              <a:buSzPts val="2200"/>
              <a:buFont typeface="Times New Roman"/>
              <a:buNone/>
            </a:pPr>
            <a:r>
              <a:rPr lang="en" sz="2200" b="0" i="0" u="none" strike="noStrike" cap="none">
                <a:solidFill>
                  <a:schemeClr val="dk1"/>
                </a:solidFill>
                <a:latin typeface="Times New Roman"/>
                <a:ea typeface="Times New Roman"/>
                <a:cs typeface="Times New Roman"/>
                <a:sym typeface="Times New Roman"/>
              </a:rPr>
              <a:t>The foundation of the tremendous change we have seen in Xicano Studies Paradigm center on the return of the 4 Tezcatlipoca to Xicano Meso-American epistemology.</a:t>
            </a:r>
            <a:endParaRPr/>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1"/>
        <p:cNvGrpSpPr/>
        <p:nvPr/>
      </p:nvGrpSpPr>
      <p:grpSpPr>
        <a:xfrm>
          <a:off x="0" y="0"/>
          <a:ext cx="0" cy="0"/>
          <a:chOff x="0" y="0"/>
          <a:chExt cx="0" cy="0"/>
        </a:xfrm>
      </p:grpSpPr>
      <p:pic>
        <p:nvPicPr>
          <p:cNvPr id="262" name="Google Shape;262;p42" descr="File:Black_Tezcatlipoca.jpeg"/>
          <p:cNvPicPr preferRelativeResize="0">
            <a:picLocks noGrp="1"/>
          </p:cNvPicPr>
          <p:nvPr>
            <p:ph type="body" idx="1"/>
          </p:nvPr>
        </p:nvPicPr>
        <p:blipFill rotWithShape="1">
          <a:blip r:embed="rId3">
            <a:alphaModFix/>
          </a:blip>
          <a:srcRect t="5825" b="-1172"/>
          <a:stretch/>
        </p:blipFill>
        <p:spPr>
          <a:xfrm rot="-179963">
            <a:off x="275154" y="871197"/>
            <a:ext cx="3371218" cy="3428896"/>
          </a:xfrm>
          <a:prstGeom prst="rect">
            <a:avLst/>
          </a:prstGeom>
          <a:noFill/>
          <a:ln w="38100" cap="flat" cmpd="sng">
            <a:solidFill>
              <a:schemeClr val="dk1"/>
            </a:solidFill>
            <a:prstDash val="solid"/>
            <a:miter lim="800000"/>
            <a:headEnd type="none" w="sm" len="sm"/>
            <a:tailEnd type="none" w="sm" len="sm"/>
          </a:ln>
        </p:spPr>
      </p:pic>
      <p:sp>
        <p:nvSpPr>
          <p:cNvPr id="263" name="Google Shape;263;p42"/>
          <p:cNvSpPr txBox="1">
            <a:spLocks noGrp="1"/>
          </p:cNvSpPr>
          <p:nvPr>
            <p:ph type="title"/>
          </p:nvPr>
        </p:nvSpPr>
        <p:spPr>
          <a:xfrm>
            <a:off x="170021" y="90011"/>
            <a:ext cx="8585400" cy="527100"/>
          </a:xfrm>
          <a:prstGeom prst="rect">
            <a:avLst/>
          </a:prstGeom>
          <a:noFill/>
          <a:ln>
            <a:noFill/>
          </a:ln>
        </p:spPr>
        <p:txBody>
          <a:bodyPr spcFirstLastPara="1" wrap="square" lIns="75425" tIns="37700" rIns="75425" bIns="37700" anchor="b" anchorCtr="0">
            <a:noAutofit/>
          </a:bodyPr>
          <a:lstStyle/>
          <a:p>
            <a:pPr marL="0" marR="0" lvl="0" indent="0" algn="l" rtl="0">
              <a:lnSpc>
                <a:spcPct val="100000"/>
              </a:lnSpc>
              <a:spcBef>
                <a:spcPts val="0"/>
              </a:spcBef>
              <a:spcAft>
                <a:spcPts val="0"/>
              </a:spcAft>
              <a:buClr>
                <a:schemeClr val="dk2"/>
              </a:buClr>
              <a:buSzPts val="3300"/>
              <a:buFont typeface="Times New Roman"/>
              <a:buNone/>
            </a:pPr>
            <a:r>
              <a:rPr lang="en" sz="3300" b="1" i="0" u="none" strike="noStrike" cap="none">
                <a:solidFill>
                  <a:schemeClr val="dk2"/>
                </a:solidFill>
                <a:latin typeface="Times New Roman"/>
                <a:ea typeface="Times New Roman"/>
                <a:cs typeface="Times New Roman"/>
                <a:sym typeface="Times New Roman"/>
              </a:rPr>
              <a:t>Indigenous Epistemology - Tezcatlipoca</a:t>
            </a:r>
            <a:endParaRPr/>
          </a:p>
        </p:txBody>
      </p:sp>
      <p:sp>
        <p:nvSpPr>
          <p:cNvPr id="264" name="Google Shape;264;p42"/>
          <p:cNvSpPr txBox="1"/>
          <p:nvPr/>
        </p:nvSpPr>
        <p:spPr>
          <a:xfrm>
            <a:off x="5299233" y="842248"/>
            <a:ext cx="3168900" cy="443700"/>
          </a:xfrm>
          <a:prstGeom prst="rect">
            <a:avLst/>
          </a:prstGeom>
          <a:noFill/>
          <a:ln>
            <a:noFill/>
          </a:ln>
        </p:spPr>
        <p:txBody>
          <a:bodyPr spcFirstLastPara="1" wrap="square" lIns="83800" tIns="41900" rIns="83800" bIns="41900" anchor="t" anchorCtr="0">
            <a:noAutofit/>
          </a:bodyPr>
          <a:lstStyle/>
          <a:p>
            <a:pPr marL="0" marR="0" lvl="0" indent="0" algn="ctr" rtl="0">
              <a:lnSpc>
                <a:spcPct val="100000"/>
              </a:lnSpc>
              <a:spcBef>
                <a:spcPts val="0"/>
              </a:spcBef>
              <a:spcAft>
                <a:spcPts val="0"/>
              </a:spcAft>
              <a:buClr>
                <a:schemeClr val="dk1"/>
              </a:buClr>
              <a:buSzPts val="3000"/>
              <a:buFont typeface="Times New Roman"/>
              <a:buNone/>
            </a:pPr>
            <a:r>
              <a:rPr lang="en" sz="3000" b="0" i="0" u="none">
                <a:solidFill>
                  <a:schemeClr val="dk1"/>
                </a:solidFill>
                <a:latin typeface="Times New Roman"/>
                <a:ea typeface="Times New Roman"/>
                <a:cs typeface="Times New Roman"/>
                <a:sym typeface="Times New Roman"/>
              </a:rPr>
              <a:t>Reflection</a:t>
            </a:r>
            <a:endParaRPr sz="1200"/>
          </a:p>
        </p:txBody>
      </p:sp>
      <p:sp>
        <p:nvSpPr>
          <p:cNvPr id="265" name="Google Shape;265;p42"/>
          <p:cNvSpPr txBox="1"/>
          <p:nvPr/>
        </p:nvSpPr>
        <p:spPr>
          <a:xfrm>
            <a:off x="5052060" y="1402675"/>
            <a:ext cx="3871800" cy="1066200"/>
          </a:xfrm>
          <a:prstGeom prst="rect">
            <a:avLst/>
          </a:prstGeom>
          <a:noFill/>
          <a:ln>
            <a:noFill/>
          </a:ln>
        </p:spPr>
        <p:txBody>
          <a:bodyPr spcFirstLastPara="1" wrap="square" lIns="83800" tIns="41900" rIns="83800" bIns="41900" anchor="t" anchorCtr="0">
            <a:noAutofit/>
          </a:bodyPr>
          <a:lstStyle/>
          <a:p>
            <a:pPr marL="0" marR="0" lvl="0" indent="0" algn="ctr" rtl="0">
              <a:lnSpc>
                <a:spcPct val="100000"/>
              </a:lnSpc>
              <a:spcBef>
                <a:spcPts val="0"/>
              </a:spcBef>
              <a:spcAft>
                <a:spcPts val="0"/>
              </a:spcAft>
              <a:buClr>
                <a:schemeClr val="dk1"/>
              </a:buClr>
              <a:buSzPts val="2000"/>
              <a:buFont typeface="Times New Roman"/>
              <a:buNone/>
            </a:pPr>
            <a:r>
              <a:rPr lang="en" sz="2000" b="0" i="0" u="none">
                <a:solidFill>
                  <a:schemeClr val="dk1"/>
                </a:solidFill>
                <a:latin typeface="Times New Roman"/>
                <a:ea typeface="Times New Roman"/>
                <a:cs typeface="Times New Roman"/>
                <a:sym typeface="Times New Roman"/>
              </a:rPr>
              <a:t>Tezcal = Mirror</a:t>
            </a:r>
            <a:endParaRPr sz="1200"/>
          </a:p>
          <a:p>
            <a:pPr marL="0" marR="0" lvl="0" indent="0" algn="ctr" rtl="0">
              <a:lnSpc>
                <a:spcPct val="100000"/>
              </a:lnSpc>
              <a:spcBef>
                <a:spcPts val="0"/>
              </a:spcBef>
              <a:spcAft>
                <a:spcPts val="0"/>
              </a:spcAft>
              <a:buClr>
                <a:schemeClr val="dk1"/>
              </a:buClr>
              <a:buSzPts val="2000"/>
              <a:buFont typeface="Times New Roman"/>
              <a:buNone/>
            </a:pPr>
            <a:r>
              <a:rPr lang="en" sz="2000" b="0" i="0" u="none">
                <a:solidFill>
                  <a:schemeClr val="dk1"/>
                </a:solidFill>
                <a:latin typeface="Times New Roman"/>
                <a:ea typeface="Times New Roman"/>
                <a:cs typeface="Times New Roman"/>
                <a:sym typeface="Times New Roman"/>
              </a:rPr>
              <a:t>Popoca = Smoke</a:t>
            </a:r>
            <a:endParaRPr sz="1200"/>
          </a:p>
          <a:p>
            <a:pPr marL="0" marR="0" lvl="0" indent="0" algn="ctr" rtl="0">
              <a:lnSpc>
                <a:spcPct val="100000"/>
              </a:lnSpc>
              <a:spcBef>
                <a:spcPts val="0"/>
              </a:spcBef>
              <a:spcAft>
                <a:spcPts val="0"/>
              </a:spcAft>
              <a:buClr>
                <a:schemeClr val="dk1"/>
              </a:buClr>
              <a:buSzPts val="2000"/>
              <a:buFont typeface="Times New Roman"/>
              <a:buNone/>
            </a:pPr>
            <a:r>
              <a:rPr lang="en" sz="2000" b="0" i="0" u="none">
                <a:solidFill>
                  <a:schemeClr val="dk1"/>
                </a:solidFill>
                <a:latin typeface="Times New Roman"/>
                <a:ea typeface="Times New Roman"/>
                <a:cs typeface="Times New Roman"/>
                <a:sym typeface="Times New Roman"/>
              </a:rPr>
              <a:t>Tezcatl + Popoca = Smoking Mirror</a:t>
            </a:r>
            <a:endParaRPr sz="1200"/>
          </a:p>
        </p:txBody>
      </p:sp>
      <p:sp>
        <p:nvSpPr>
          <p:cNvPr id="266" name="Google Shape;266;p42"/>
          <p:cNvSpPr txBox="1"/>
          <p:nvPr/>
        </p:nvSpPr>
        <p:spPr>
          <a:xfrm>
            <a:off x="5109210" y="2520315"/>
            <a:ext cx="3871800" cy="1315800"/>
          </a:xfrm>
          <a:prstGeom prst="rect">
            <a:avLst/>
          </a:prstGeom>
          <a:noFill/>
          <a:ln>
            <a:noFill/>
          </a:ln>
        </p:spPr>
        <p:txBody>
          <a:bodyPr spcFirstLastPara="1" wrap="square" lIns="83800" tIns="41900" rIns="83800" bIns="41900" anchor="t" anchorCtr="0">
            <a:noAutofit/>
          </a:bodyPr>
          <a:lstStyle/>
          <a:p>
            <a:pPr marL="0" marR="0" lvl="0" indent="0" algn="ctr" rtl="0">
              <a:lnSpc>
                <a:spcPct val="100000"/>
              </a:lnSpc>
              <a:spcBef>
                <a:spcPts val="0"/>
              </a:spcBef>
              <a:spcAft>
                <a:spcPts val="0"/>
              </a:spcAft>
              <a:buClr>
                <a:schemeClr val="dk1"/>
              </a:buClr>
              <a:buSzPts val="2000"/>
              <a:buFont typeface="Times New Roman"/>
              <a:buNone/>
            </a:pPr>
            <a:r>
              <a:rPr lang="en" sz="2000" b="0" i="0" u="none">
                <a:solidFill>
                  <a:schemeClr val="dk1"/>
                </a:solidFill>
                <a:latin typeface="Times New Roman"/>
                <a:ea typeface="Times New Roman"/>
                <a:cs typeface="Times New Roman"/>
                <a:sym typeface="Times New Roman"/>
              </a:rPr>
              <a:t>Yayauhqui Tezcatlipoca </a:t>
            </a:r>
            <a:endParaRPr sz="1200"/>
          </a:p>
          <a:p>
            <a:pPr marL="0" marR="0" lvl="0" indent="0" algn="ctr" rtl="0">
              <a:lnSpc>
                <a:spcPct val="100000"/>
              </a:lnSpc>
              <a:spcBef>
                <a:spcPts val="0"/>
              </a:spcBef>
              <a:spcAft>
                <a:spcPts val="0"/>
              </a:spcAft>
              <a:buClr>
                <a:schemeClr val="dk1"/>
              </a:buClr>
              <a:buSzPts val="2000"/>
              <a:buFont typeface="Times New Roman"/>
              <a:buNone/>
            </a:pPr>
            <a:r>
              <a:rPr lang="en" sz="2000" b="0" i="0" u="none">
                <a:solidFill>
                  <a:schemeClr val="dk1"/>
                </a:solidFill>
                <a:latin typeface="Times New Roman"/>
                <a:ea typeface="Times New Roman"/>
                <a:cs typeface="Times New Roman"/>
                <a:sym typeface="Times New Roman"/>
              </a:rPr>
              <a:t>Sun of JAGUAR</a:t>
            </a:r>
            <a:endParaRPr sz="1200"/>
          </a:p>
          <a:p>
            <a:pPr marL="0" marR="0" lvl="0" indent="0" algn="ctr" rtl="0">
              <a:lnSpc>
                <a:spcPct val="100000"/>
              </a:lnSpc>
              <a:spcBef>
                <a:spcPts val="0"/>
              </a:spcBef>
              <a:spcAft>
                <a:spcPts val="0"/>
              </a:spcAft>
              <a:buClr>
                <a:schemeClr val="dk1"/>
              </a:buClr>
              <a:buSzPts val="2000"/>
              <a:buFont typeface="Times New Roman"/>
              <a:buNone/>
            </a:pPr>
            <a:r>
              <a:rPr lang="en" sz="2000" b="0" i="0" u="none">
                <a:solidFill>
                  <a:schemeClr val="dk1"/>
                </a:solidFill>
                <a:latin typeface="Times New Roman"/>
                <a:ea typeface="Times New Roman"/>
                <a:cs typeface="Times New Roman"/>
                <a:sym typeface="Times New Roman"/>
              </a:rPr>
              <a:t>Element of EARTH</a:t>
            </a:r>
            <a:endParaRPr sz="1200"/>
          </a:p>
          <a:p>
            <a:pPr marL="0" marR="0" lvl="0" indent="0" algn="ctr" rtl="0">
              <a:lnSpc>
                <a:spcPct val="100000"/>
              </a:lnSpc>
              <a:spcBef>
                <a:spcPts val="0"/>
              </a:spcBef>
              <a:spcAft>
                <a:spcPts val="0"/>
              </a:spcAft>
              <a:buClr>
                <a:schemeClr val="dk1"/>
              </a:buClr>
              <a:buSzPts val="2000"/>
              <a:buFont typeface="Times New Roman"/>
              <a:buNone/>
            </a:pPr>
            <a:r>
              <a:rPr lang="en" sz="2000" b="0" i="0" u="none">
                <a:solidFill>
                  <a:schemeClr val="dk1"/>
                </a:solidFill>
                <a:latin typeface="Times New Roman"/>
                <a:ea typeface="Times New Roman"/>
                <a:cs typeface="Times New Roman"/>
                <a:sym typeface="Times New Roman"/>
              </a:rPr>
              <a:t>The direction of NORTH – MICTLAMPA</a:t>
            </a:r>
            <a:endParaRPr sz="1200"/>
          </a:p>
        </p:txBody>
      </p:sp>
      <p:sp>
        <p:nvSpPr>
          <p:cNvPr id="267" name="Google Shape;267;p42"/>
          <p:cNvSpPr txBox="1"/>
          <p:nvPr/>
        </p:nvSpPr>
        <p:spPr>
          <a:xfrm>
            <a:off x="304323" y="4392334"/>
            <a:ext cx="8676600" cy="715800"/>
          </a:xfrm>
          <a:prstGeom prst="rect">
            <a:avLst/>
          </a:prstGeom>
          <a:noFill/>
          <a:ln>
            <a:noFill/>
          </a:ln>
        </p:spPr>
        <p:txBody>
          <a:bodyPr spcFirstLastPara="1" wrap="square" lIns="83800" tIns="41900" rIns="83800" bIns="41900" anchor="ctr" anchorCtr="0">
            <a:noAutofit/>
          </a:bodyPr>
          <a:lstStyle/>
          <a:p>
            <a:pPr marL="0" marR="0" lvl="0" indent="0" algn="ctr" rtl="0">
              <a:lnSpc>
                <a:spcPct val="100000"/>
              </a:lnSpc>
              <a:spcBef>
                <a:spcPts val="0"/>
              </a:spcBef>
              <a:spcAft>
                <a:spcPts val="0"/>
              </a:spcAft>
              <a:buClr>
                <a:schemeClr val="dk1"/>
              </a:buClr>
              <a:buSzPts val="2600"/>
              <a:buFont typeface="Times New Roman"/>
              <a:buNone/>
            </a:pPr>
            <a:r>
              <a:rPr lang="en" sz="2400" b="0" i="0" u="none">
                <a:solidFill>
                  <a:schemeClr val="dk1"/>
                </a:solidFill>
                <a:latin typeface="Times New Roman"/>
                <a:ea typeface="Times New Roman"/>
                <a:cs typeface="Times New Roman"/>
                <a:sym typeface="Times New Roman"/>
              </a:rPr>
              <a:t>A concept meaning memory as well as introspection and reflection.</a:t>
            </a:r>
            <a:endParaRPr sz="1000"/>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1"/>
        <p:cNvGrpSpPr/>
        <p:nvPr/>
      </p:nvGrpSpPr>
      <p:grpSpPr>
        <a:xfrm>
          <a:off x="0" y="0"/>
          <a:ext cx="0" cy="0"/>
          <a:chOff x="0" y="0"/>
          <a:chExt cx="0" cy="0"/>
        </a:xfrm>
      </p:grpSpPr>
      <p:sp>
        <p:nvSpPr>
          <p:cNvPr id="272" name="Google Shape;272;p43"/>
          <p:cNvSpPr txBox="1">
            <a:spLocks noGrp="1"/>
          </p:cNvSpPr>
          <p:nvPr>
            <p:ph type="title"/>
          </p:nvPr>
        </p:nvSpPr>
        <p:spPr>
          <a:xfrm>
            <a:off x="722947" y="3304699"/>
            <a:ext cx="7772400" cy="1022100"/>
          </a:xfrm>
          <a:prstGeom prst="rect">
            <a:avLst/>
          </a:prstGeom>
          <a:noFill/>
          <a:ln>
            <a:noFill/>
          </a:ln>
        </p:spPr>
        <p:txBody>
          <a:bodyPr spcFirstLastPara="1" wrap="square" lIns="75425" tIns="37700" rIns="75425" bIns="37700" anchor="t" anchorCtr="0">
            <a:noAutofit/>
          </a:bodyPr>
          <a:lstStyle/>
          <a:p>
            <a:pPr marL="0" marR="0" lvl="0" indent="0" algn="r" rtl="0">
              <a:lnSpc>
                <a:spcPct val="100000"/>
              </a:lnSpc>
              <a:spcBef>
                <a:spcPts val="0"/>
              </a:spcBef>
              <a:spcAft>
                <a:spcPts val="0"/>
              </a:spcAft>
              <a:buClr>
                <a:schemeClr val="dk1"/>
              </a:buClr>
              <a:buSzPts val="3300"/>
              <a:buFont typeface="Calibri"/>
              <a:buNone/>
            </a:pPr>
            <a:r>
              <a:rPr lang="en" sz="3300" b="1" i="0" u="none" strike="noStrike" cap="none">
                <a:solidFill>
                  <a:schemeClr val="dk1"/>
                </a:solidFill>
                <a:latin typeface="Calibri"/>
                <a:ea typeface="Calibri"/>
                <a:cs typeface="Calibri"/>
                <a:sym typeface="Calibri"/>
              </a:rPr>
              <a:t>TEZCATLIPOKA</a:t>
            </a:r>
            <a:endParaRPr/>
          </a:p>
        </p:txBody>
      </p:sp>
      <p:sp>
        <p:nvSpPr>
          <p:cNvPr id="273" name="Google Shape;273;p43"/>
          <p:cNvSpPr txBox="1">
            <a:spLocks noGrp="1"/>
          </p:cNvSpPr>
          <p:nvPr>
            <p:ph type="body" idx="1"/>
          </p:nvPr>
        </p:nvSpPr>
        <p:spPr>
          <a:xfrm>
            <a:off x="722947" y="612934"/>
            <a:ext cx="7772400" cy="2691900"/>
          </a:xfrm>
          <a:prstGeom prst="rect">
            <a:avLst/>
          </a:prstGeom>
          <a:noFill/>
          <a:ln>
            <a:noFill/>
          </a:ln>
        </p:spPr>
        <p:txBody>
          <a:bodyPr spcFirstLastPara="1" wrap="square" lIns="75425" tIns="37700" rIns="75425" bIns="37700" anchor="b" anchorCtr="0">
            <a:noAutofit/>
          </a:bodyPr>
          <a:lstStyle/>
          <a:p>
            <a:pPr marL="0" marR="0" lvl="0" indent="0" algn="l" rtl="0">
              <a:lnSpc>
                <a:spcPct val="100000"/>
              </a:lnSpc>
              <a:spcBef>
                <a:spcPts val="0"/>
              </a:spcBef>
              <a:spcAft>
                <a:spcPts val="0"/>
              </a:spcAft>
              <a:buClr>
                <a:srgbClr val="808080"/>
              </a:buClr>
              <a:buSzPts val="2600"/>
              <a:buFont typeface="Calibri"/>
              <a:buNone/>
            </a:pPr>
            <a:r>
              <a:rPr lang="en" sz="2600" b="0" i="0" u="none">
                <a:solidFill>
                  <a:srgbClr val="808080"/>
                </a:solidFill>
                <a:latin typeface="Calibri"/>
                <a:ea typeface="Calibri"/>
                <a:cs typeface="Calibri"/>
                <a:sym typeface="Calibri"/>
              </a:rPr>
              <a:t>Tezkatlipoka-self-reflection. Literally translated Tezkatlipoka means "the smoking mirror" and is a concept meaning memory as well as self-reflection. This represents the active journey to find our inner self. As when looking in a bathroom mirror covered in condensation, we must vigorously search for ourselves through the distractions and obstacles in our lives.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7"/>
        <p:cNvGrpSpPr/>
        <p:nvPr/>
      </p:nvGrpSpPr>
      <p:grpSpPr>
        <a:xfrm>
          <a:off x="0" y="0"/>
          <a:ext cx="0" cy="0"/>
          <a:chOff x="0" y="0"/>
          <a:chExt cx="0" cy="0"/>
        </a:xfrm>
      </p:grpSpPr>
      <p:sp>
        <p:nvSpPr>
          <p:cNvPr id="278" name="Google Shape;278;p44"/>
          <p:cNvSpPr txBox="1">
            <a:spLocks noGrp="1"/>
          </p:cNvSpPr>
          <p:nvPr>
            <p:ph type="body" idx="1"/>
          </p:nvPr>
        </p:nvSpPr>
        <p:spPr>
          <a:xfrm>
            <a:off x="5197793" y="765096"/>
            <a:ext cx="3564900" cy="466200"/>
          </a:xfrm>
          <a:prstGeom prst="rect">
            <a:avLst/>
          </a:prstGeom>
          <a:noFill/>
          <a:ln>
            <a:noFill/>
          </a:ln>
        </p:spPr>
        <p:txBody>
          <a:bodyPr spcFirstLastPara="1" wrap="square" lIns="75425" tIns="37700" rIns="75425" bIns="37700" anchor="t" anchorCtr="0">
            <a:noAutofit/>
          </a:bodyPr>
          <a:lstStyle/>
          <a:p>
            <a:pPr marL="0" marR="0" lvl="0" indent="0" algn="ctr" rtl="0">
              <a:lnSpc>
                <a:spcPct val="100000"/>
              </a:lnSpc>
              <a:spcBef>
                <a:spcPts val="0"/>
              </a:spcBef>
              <a:spcAft>
                <a:spcPts val="0"/>
              </a:spcAft>
              <a:buClr>
                <a:schemeClr val="dk1"/>
              </a:buClr>
              <a:buSzPts val="2600"/>
              <a:buFont typeface="Calibri"/>
              <a:buNone/>
            </a:pPr>
            <a:r>
              <a:rPr lang="en" sz="2600" b="1" i="0" u="none">
                <a:solidFill>
                  <a:schemeClr val="dk1"/>
                </a:solidFill>
                <a:latin typeface="Calibri"/>
                <a:ea typeface="Calibri"/>
                <a:cs typeface="Calibri"/>
                <a:sym typeface="Calibri"/>
              </a:rPr>
              <a:t>Knowledge/Wisdom</a:t>
            </a:r>
            <a:endParaRPr/>
          </a:p>
        </p:txBody>
      </p:sp>
      <p:sp>
        <p:nvSpPr>
          <p:cNvPr id="279" name="Google Shape;279;p44"/>
          <p:cNvSpPr txBox="1">
            <a:spLocks noGrp="1"/>
          </p:cNvSpPr>
          <p:nvPr>
            <p:ph type="title"/>
          </p:nvPr>
        </p:nvSpPr>
        <p:spPr>
          <a:xfrm>
            <a:off x="230028" y="102870"/>
            <a:ext cx="8634000" cy="459600"/>
          </a:xfrm>
          <a:prstGeom prst="rect">
            <a:avLst/>
          </a:prstGeom>
          <a:noFill/>
          <a:ln>
            <a:noFill/>
          </a:ln>
        </p:spPr>
        <p:txBody>
          <a:bodyPr spcFirstLastPara="1" wrap="square" lIns="75425" tIns="37700" rIns="75425" bIns="37700" anchor="b" anchorCtr="0">
            <a:noAutofit/>
          </a:bodyPr>
          <a:lstStyle/>
          <a:p>
            <a:pPr marL="0" marR="0" lvl="0" indent="0" algn="l" rtl="0">
              <a:lnSpc>
                <a:spcPct val="100000"/>
              </a:lnSpc>
              <a:spcBef>
                <a:spcPts val="0"/>
              </a:spcBef>
              <a:spcAft>
                <a:spcPts val="0"/>
              </a:spcAft>
              <a:buClr>
                <a:schemeClr val="dk2"/>
              </a:buClr>
              <a:buSzPts val="3000"/>
              <a:buFont typeface="Calibri"/>
              <a:buNone/>
            </a:pPr>
            <a:r>
              <a:rPr lang="en" sz="3000" b="1" i="0" u="none" strike="noStrike" cap="none">
                <a:solidFill>
                  <a:schemeClr val="dk2"/>
                </a:solidFill>
                <a:latin typeface="Calibri"/>
                <a:ea typeface="Calibri"/>
                <a:cs typeface="Calibri"/>
                <a:sym typeface="Calibri"/>
              </a:rPr>
              <a:t>Indigenous Epistemology - Quetzalcoatl</a:t>
            </a:r>
            <a:endParaRPr/>
          </a:p>
        </p:txBody>
      </p:sp>
      <p:pic>
        <p:nvPicPr>
          <p:cNvPr id="280" name="Google Shape;280;p44" descr="File:Quetzalcoatl_telleriano2.jpeg"/>
          <p:cNvPicPr preferRelativeResize="0">
            <a:picLocks noGrp="1"/>
          </p:cNvPicPr>
          <p:nvPr>
            <p:ph type="body" idx="1"/>
          </p:nvPr>
        </p:nvPicPr>
        <p:blipFill rotWithShape="1">
          <a:blip r:embed="rId3">
            <a:alphaModFix/>
          </a:blip>
          <a:srcRect t="3733" b="1497"/>
          <a:stretch/>
        </p:blipFill>
        <p:spPr>
          <a:xfrm rot="-180142">
            <a:off x="830560" y="682541"/>
            <a:ext cx="3465256" cy="3443881"/>
          </a:xfrm>
          <a:prstGeom prst="rect">
            <a:avLst/>
          </a:prstGeom>
          <a:noFill/>
          <a:ln w="38100" cap="flat" cmpd="sng">
            <a:solidFill>
              <a:schemeClr val="dk1"/>
            </a:solidFill>
            <a:prstDash val="solid"/>
            <a:miter lim="800000"/>
            <a:headEnd type="none" w="sm" len="sm"/>
            <a:tailEnd type="none" w="sm" len="sm"/>
          </a:ln>
        </p:spPr>
      </p:pic>
      <p:sp>
        <p:nvSpPr>
          <p:cNvPr id="281" name="Google Shape;281;p44"/>
          <p:cNvSpPr txBox="1"/>
          <p:nvPr/>
        </p:nvSpPr>
        <p:spPr>
          <a:xfrm>
            <a:off x="4889183" y="1461611"/>
            <a:ext cx="3974700" cy="1315800"/>
          </a:xfrm>
          <a:prstGeom prst="rect">
            <a:avLst/>
          </a:prstGeom>
          <a:noFill/>
          <a:ln>
            <a:noFill/>
          </a:ln>
        </p:spPr>
        <p:txBody>
          <a:bodyPr spcFirstLastPara="1" wrap="square" lIns="83800" tIns="41900" rIns="83800" bIns="41900" anchor="t" anchorCtr="0">
            <a:noAutofit/>
          </a:bodyPr>
          <a:lstStyle/>
          <a:p>
            <a:pPr marL="0" marR="0" lvl="0" indent="0" algn="ctr" rtl="0">
              <a:lnSpc>
                <a:spcPct val="100000"/>
              </a:lnSpc>
              <a:spcBef>
                <a:spcPts val="0"/>
              </a:spcBef>
              <a:spcAft>
                <a:spcPts val="0"/>
              </a:spcAft>
              <a:buClr>
                <a:schemeClr val="dk1"/>
              </a:buClr>
              <a:buSzPts val="2000"/>
              <a:buFont typeface="Calibri"/>
              <a:buNone/>
            </a:pPr>
            <a:r>
              <a:rPr lang="en" sz="2000" b="0" i="0" u="none">
                <a:solidFill>
                  <a:schemeClr val="dk1"/>
                </a:solidFill>
                <a:latin typeface="Calibri"/>
                <a:ea typeface="Calibri"/>
                <a:cs typeface="Calibri"/>
                <a:sym typeface="Calibri"/>
              </a:rPr>
              <a:t>Quetzal – Precious/Beautiful</a:t>
            </a:r>
            <a:endParaRPr sz="1200"/>
          </a:p>
          <a:p>
            <a:pPr marL="0" marR="0" lvl="0" indent="0" algn="ctr" rtl="0">
              <a:lnSpc>
                <a:spcPct val="100000"/>
              </a:lnSpc>
              <a:spcBef>
                <a:spcPts val="0"/>
              </a:spcBef>
              <a:spcAft>
                <a:spcPts val="0"/>
              </a:spcAft>
              <a:buClr>
                <a:schemeClr val="dk1"/>
              </a:buClr>
              <a:buSzPts val="2000"/>
              <a:buFont typeface="Calibri"/>
              <a:buNone/>
            </a:pPr>
            <a:r>
              <a:rPr lang="en" sz="2000" b="0" i="0" u="none">
                <a:solidFill>
                  <a:schemeClr val="dk1"/>
                </a:solidFill>
                <a:latin typeface="Calibri"/>
                <a:ea typeface="Calibri"/>
                <a:cs typeface="Calibri"/>
                <a:sym typeface="Calibri"/>
              </a:rPr>
              <a:t>Coatl = Serpent (symbol knowledge)</a:t>
            </a:r>
            <a:endParaRPr sz="1200"/>
          </a:p>
          <a:p>
            <a:pPr marL="0" marR="0" lvl="0" indent="0" algn="ctr" rtl="0">
              <a:lnSpc>
                <a:spcPct val="100000"/>
              </a:lnSpc>
              <a:spcBef>
                <a:spcPts val="0"/>
              </a:spcBef>
              <a:spcAft>
                <a:spcPts val="0"/>
              </a:spcAft>
              <a:buClr>
                <a:schemeClr val="dk1"/>
              </a:buClr>
              <a:buSzPts val="2000"/>
              <a:buFont typeface="Calibri"/>
              <a:buNone/>
            </a:pPr>
            <a:r>
              <a:rPr lang="en" sz="2000" b="0" i="0" u="none">
                <a:solidFill>
                  <a:schemeClr val="dk1"/>
                </a:solidFill>
                <a:latin typeface="Calibri"/>
                <a:ea typeface="Calibri"/>
                <a:cs typeface="Calibri"/>
                <a:sym typeface="Calibri"/>
              </a:rPr>
              <a:t>Quetzal +Coatl = Precious/Beautiful Knowledge</a:t>
            </a:r>
            <a:endParaRPr sz="1200"/>
          </a:p>
        </p:txBody>
      </p:sp>
      <p:sp>
        <p:nvSpPr>
          <p:cNvPr id="282" name="Google Shape;282;p44"/>
          <p:cNvSpPr txBox="1"/>
          <p:nvPr/>
        </p:nvSpPr>
        <p:spPr>
          <a:xfrm>
            <a:off x="4846320" y="2828925"/>
            <a:ext cx="4150500" cy="1315800"/>
          </a:xfrm>
          <a:prstGeom prst="rect">
            <a:avLst/>
          </a:prstGeom>
          <a:noFill/>
          <a:ln>
            <a:noFill/>
          </a:ln>
        </p:spPr>
        <p:txBody>
          <a:bodyPr spcFirstLastPara="1" wrap="square" lIns="83800" tIns="41900" rIns="83800" bIns="41900" anchor="t" anchorCtr="0">
            <a:noAutofit/>
          </a:bodyPr>
          <a:lstStyle/>
          <a:p>
            <a:pPr marL="0" marR="0" lvl="0" indent="0" algn="ctr" rtl="0">
              <a:lnSpc>
                <a:spcPct val="100000"/>
              </a:lnSpc>
              <a:spcBef>
                <a:spcPts val="0"/>
              </a:spcBef>
              <a:spcAft>
                <a:spcPts val="0"/>
              </a:spcAft>
              <a:buClr>
                <a:schemeClr val="dk1"/>
              </a:buClr>
              <a:buSzPts val="2000"/>
              <a:buFont typeface="Calibri"/>
              <a:buNone/>
            </a:pPr>
            <a:r>
              <a:rPr lang="en" sz="2000" b="0" i="0" u="none">
                <a:solidFill>
                  <a:schemeClr val="dk1"/>
                </a:solidFill>
                <a:latin typeface="Calibri"/>
                <a:ea typeface="Calibri"/>
                <a:cs typeface="Calibri"/>
                <a:sym typeface="Calibri"/>
              </a:rPr>
              <a:t>Iztac Tezcatlipoca</a:t>
            </a:r>
            <a:endParaRPr sz="1200"/>
          </a:p>
          <a:p>
            <a:pPr marL="0" marR="0" lvl="0" indent="0" algn="ctr" rtl="0">
              <a:lnSpc>
                <a:spcPct val="100000"/>
              </a:lnSpc>
              <a:spcBef>
                <a:spcPts val="0"/>
              </a:spcBef>
              <a:spcAft>
                <a:spcPts val="0"/>
              </a:spcAft>
              <a:buClr>
                <a:schemeClr val="dk1"/>
              </a:buClr>
              <a:buSzPts val="2000"/>
              <a:buFont typeface="Calibri"/>
              <a:buNone/>
            </a:pPr>
            <a:r>
              <a:rPr lang="en" sz="2000" b="0" i="0" u="none">
                <a:solidFill>
                  <a:schemeClr val="dk1"/>
                </a:solidFill>
                <a:latin typeface="Calibri"/>
                <a:ea typeface="Calibri"/>
                <a:cs typeface="Calibri"/>
                <a:sym typeface="Calibri"/>
              </a:rPr>
              <a:t>Sun of WIND</a:t>
            </a:r>
            <a:endParaRPr sz="1200"/>
          </a:p>
          <a:p>
            <a:pPr marL="0" marR="0" lvl="0" indent="0" algn="ctr" rtl="0">
              <a:lnSpc>
                <a:spcPct val="100000"/>
              </a:lnSpc>
              <a:spcBef>
                <a:spcPts val="0"/>
              </a:spcBef>
              <a:spcAft>
                <a:spcPts val="0"/>
              </a:spcAft>
              <a:buClr>
                <a:schemeClr val="dk1"/>
              </a:buClr>
              <a:buSzPts val="2000"/>
              <a:buFont typeface="Calibri"/>
              <a:buNone/>
            </a:pPr>
            <a:r>
              <a:rPr lang="en" sz="2000" b="0" i="0" u="none">
                <a:solidFill>
                  <a:schemeClr val="dk1"/>
                </a:solidFill>
                <a:latin typeface="Calibri"/>
                <a:ea typeface="Calibri"/>
                <a:cs typeface="Calibri"/>
                <a:sym typeface="Calibri"/>
              </a:rPr>
              <a:t>Element of AIR</a:t>
            </a:r>
            <a:endParaRPr sz="1200"/>
          </a:p>
          <a:p>
            <a:pPr marL="0" marR="0" lvl="0" indent="0" algn="ctr" rtl="0">
              <a:lnSpc>
                <a:spcPct val="100000"/>
              </a:lnSpc>
              <a:spcBef>
                <a:spcPts val="0"/>
              </a:spcBef>
              <a:spcAft>
                <a:spcPts val="0"/>
              </a:spcAft>
              <a:buClr>
                <a:schemeClr val="dk1"/>
              </a:buClr>
              <a:buSzPts val="2000"/>
              <a:buFont typeface="Calibri"/>
              <a:buNone/>
            </a:pPr>
            <a:r>
              <a:rPr lang="en" sz="2000" b="0" i="0" u="none">
                <a:solidFill>
                  <a:schemeClr val="dk1"/>
                </a:solidFill>
                <a:latin typeface="Calibri"/>
                <a:ea typeface="Calibri"/>
                <a:cs typeface="Calibri"/>
                <a:sym typeface="Calibri"/>
              </a:rPr>
              <a:t>The direction of WEST- CIHUATLAMPA</a:t>
            </a:r>
            <a:endParaRPr sz="1200"/>
          </a:p>
        </p:txBody>
      </p:sp>
      <p:sp>
        <p:nvSpPr>
          <p:cNvPr id="283" name="Google Shape;283;p44"/>
          <p:cNvSpPr txBox="1"/>
          <p:nvPr/>
        </p:nvSpPr>
        <p:spPr>
          <a:xfrm>
            <a:off x="200025" y="4359116"/>
            <a:ext cx="8914200" cy="630300"/>
          </a:xfrm>
          <a:prstGeom prst="rect">
            <a:avLst/>
          </a:prstGeom>
          <a:noFill/>
          <a:ln>
            <a:noFill/>
          </a:ln>
        </p:spPr>
        <p:txBody>
          <a:bodyPr spcFirstLastPara="1" wrap="square" lIns="83800" tIns="41900" rIns="83800" bIns="41900" anchor="t" anchorCtr="0">
            <a:noAutofit/>
          </a:bodyPr>
          <a:lstStyle/>
          <a:p>
            <a:pPr marL="0" marR="0" lvl="0" indent="0" algn="l" rtl="0">
              <a:lnSpc>
                <a:spcPct val="100000"/>
              </a:lnSpc>
              <a:spcBef>
                <a:spcPts val="0"/>
              </a:spcBef>
              <a:spcAft>
                <a:spcPts val="0"/>
              </a:spcAft>
              <a:buClr>
                <a:schemeClr val="dk1"/>
              </a:buClr>
              <a:buSzPts val="2200"/>
              <a:buFont typeface="Calibri"/>
              <a:buNone/>
            </a:pPr>
            <a:r>
              <a:rPr lang="en" sz="2200" b="0" i="0" u="none">
                <a:solidFill>
                  <a:schemeClr val="dk1"/>
                </a:solidFill>
                <a:latin typeface="Calibri"/>
                <a:ea typeface="Calibri"/>
                <a:cs typeface="Calibri"/>
                <a:sym typeface="Calibri"/>
              </a:rPr>
              <a:t>A concept meaning precious knowledge. A title given to those who achieve the highest understanding of righteousness and humility. </a:t>
            </a:r>
            <a:endParaRPr sz="1200"/>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7"/>
        <p:cNvGrpSpPr/>
        <p:nvPr/>
      </p:nvGrpSpPr>
      <p:grpSpPr>
        <a:xfrm>
          <a:off x="0" y="0"/>
          <a:ext cx="0" cy="0"/>
          <a:chOff x="0" y="0"/>
          <a:chExt cx="0" cy="0"/>
        </a:xfrm>
      </p:grpSpPr>
      <p:sp>
        <p:nvSpPr>
          <p:cNvPr id="288" name="Google Shape;288;p45"/>
          <p:cNvSpPr txBox="1">
            <a:spLocks noGrp="1"/>
          </p:cNvSpPr>
          <p:nvPr>
            <p:ph type="title"/>
          </p:nvPr>
        </p:nvSpPr>
        <p:spPr>
          <a:xfrm>
            <a:off x="722947" y="3304699"/>
            <a:ext cx="7772400" cy="1022100"/>
          </a:xfrm>
          <a:prstGeom prst="rect">
            <a:avLst/>
          </a:prstGeom>
          <a:noFill/>
          <a:ln>
            <a:noFill/>
          </a:ln>
        </p:spPr>
        <p:txBody>
          <a:bodyPr spcFirstLastPara="1" wrap="square" lIns="75425" tIns="37700" rIns="75425" bIns="37700" anchor="t" anchorCtr="0">
            <a:noAutofit/>
          </a:bodyPr>
          <a:lstStyle/>
          <a:p>
            <a:pPr marL="0" marR="0" lvl="0" indent="0" algn="r" rtl="0">
              <a:lnSpc>
                <a:spcPct val="100000"/>
              </a:lnSpc>
              <a:spcBef>
                <a:spcPts val="0"/>
              </a:spcBef>
              <a:spcAft>
                <a:spcPts val="0"/>
              </a:spcAft>
              <a:buClr>
                <a:schemeClr val="dk2"/>
              </a:buClr>
              <a:buSzPts val="3300"/>
              <a:buFont typeface="Calibri"/>
              <a:buNone/>
            </a:pPr>
            <a:r>
              <a:rPr lang="en" sz="3300" b="1" i="0" u="none" strike="noStrike" cap="none">
                <a:solidFill>
                  <a:schemeClr val="dk2"/>
                </a:solidFill>
                <a:latin typeface="Calibri"/>
                <a:ea typeface="Calibri"/>
                <a:cs typeface="Calibri"/>
                <a:sym typeface="Calibri"/>
              </a:rPr>
              <a:t>QUETZALKOATL</a:t>
            </a:r>
            <a:endParaRPr/>
          </a:p>
        </p:txBody>
      </p:sp>
      <p:sp>
        <p:nvSpPr>
          <p:cNvPr id="289" name="Google Shape;289;p45"/>
          <p:cNvSpPr txBox="1">
            <a:spLocks noGrp="1"/>
          </p:cNvSpPr>
          <p:nvPr>
            <p:ph type="body" idx="1"/>
          </p:nvPr>
        </p:nvSpPr>
        <p:spPr>
          <a:xfrm>
            <a:off x="722947" y="580787"/>
            <a:ext cx="7772400" cy="2723700"/>
          </a:xfrm>
          <a:prstGeom prst="rect">
            <a:avLst/>
          </a:prstGeom>
          <a:noFill/>
          <a:ln>
            <a:noFill/>
          </a:ln>
        </p:spPr>
        <p:txBody>
          <a:bodyPr spcFirstLastPara="1" wrap="square" lIns="75425" tIns="37700" rIns="75425" bIns="37700" anchor="b" anchorCtr="0">
            <a:noAutofit/>
          </a:bodyPr>
          <a:lstStyle/>
          <a:p>
            <a:pPr marL="0" marR="0" lvl="0" indent="0" algn="l" rtl="0">
              <a:lnSpc>
                <a:spcPct val="100000"/>
              </a:lnSpc>
              <a:spcBef>
                <a:spcPts val="0"/>
              </a:spcBef>
              <a:spcAft>
                <a:spcPts val="0"/>
              </a:spcAft>
              <a:buClr>
                <a:schemeClr val="lt2"/>
              </a:buClr>
              <a:buSzPts val="2600"/>
              <a:buFont typeface="Calibri"/>
              <a:buNone/>
            </a:pPr>
            <a:r>
              <a:rPr lang="en" sz="2600" b="0" i="0" u="none">
                <a:solidFill>
                  <a:schemeClr val="lt2"/>
                </a:solidFill>
                <a:latin typeface="Calibri"/>
                <a:ea typeface="Calibri"/>
                <a:cs typeface="Calibri"/>
                <a:sym typeface="Calibri"/>
              </a:rPr>
              <a:t>Quetzalkoatl-precious and beautiful knowledge. Learning about our history follows self-reflection. Gaining perspective on events and experiences that our ancestors endured allows us to become more fully realized human beings. As Marcus Garvey said, "A people without the knowledge of their past history, origin and culture is like a tree without roots.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3"/>
        <p:cNvGrpSpPr/>
        <p:nvPr/>
      </p:nvGrpSpPr>
      <p:grpSpPr>
        <a:xfrm>
          <a:off x="0" y="0"/>
          <a:ext cx="0" cy="0"/>
          <a:chOff x="0" y="0"/>
          <a:chExt cx="0" cy="0"/>
        </a:xfrm>
      </p:grpSpPr>
      <p:sp>
        <p:nvSpPr>
          <p:cNvPr id="294" name="Google Shape;294;p46"/>
          <p:cNvSpPr txBox="1">
            <a:spLocks noGrp="1"/>
          </p:cNvSpPr>
          <p:nvPr>
            <p:ph type="body" idx="1"/>
          </p:nvPr>
        </p:nvSpPr>
        <p:spPr>
          <a:xfrm>
            <a:off x="4837748" y="756523"/>
            <a:ext cx="3564900" cy="580800"/>
          </a:xfrm>
          <a:prstGeom prst="rect">
            <a:avLst/>
          </a:prstGeom>
          <a:noFill/>
          <a:ln>
            <a:noFill/>
          </a:ln>
        </p:spPr>
        <p:txBody>
          <a:bodyPr spcFirstLastPara="1" wrap="square" lIns="75425" tIns="37700" rIns="75425" bIns="37700" anchor="t" anchorCtr="0">
            <a:noAutofit/>
          </a:bodyPr>
          <a:lstStyle/>
          <a:p>
            <a:pPr marL="0" marR="0" lvl="0" indent="0" algn="ctr" rtl="0">
              <a:lnSpc>
                <a:spcPct val="100000"/>
              </a:lnSpc>
              <a:spcBef>
                <a:spcPts val="0"/>
              </a:spcBef>
              <a:spcAft>
                <a:spcPts val="0"/>
              </a:spcAft>
              <a:buClr>
                <a:schemeClr val="dk1"/>
              </a:buClr>
              <a:buSzPts val="3600"/>
              <a:buFont typeface="Times New Roman"/>
              <a:buNone/>
            </a:pPr>
            <a:r>
              <a:rPr lang="en" sz="3600" b="1" i="0" u="none">
                <a:solidFill>
                  <a:schemeClr val="dk1"/>
                </a:solidFill>
                <a:latin typeface="Times New Roman"/>
                <a:ea typeface="Times New Roman"/>
                <a:cs typeface="Times New Roman"/>
                <a:sym typeface="Times New Roman"/>
              </a:rPr>
              <a:t>OUR WILL</a:t>
            </a:r>
            <a:endParaRPr/>
          </a:p>
        </p:txBody>
      </p:sp>
      <p:sp>
        <p:nvSpPr>
          <p:cNvPr id="295" name="Google Shape;295;p46"/>
          <p:cNvSpPr txBox="1">
            <a:spLocks noGrp="1"/>
          </p:cNvSpPr>
          <p:nvPr>
            <p:ph type="title"/>
          </p:nvPr>
        </p:nvSpPr>
        <p:spPr>
          <a:xfrm>
            <a:off x="270033" y="3214"/>
            <a:ext cx="8711100" cy="529200"/>
          </a:xfrm>
          <a:prstGeom prst="rect">
            <a:avLst/>
          </a:prstGeom>
          <a:noFill/>
          <a:ln>
            <a:noFill/>
          </a:ln>
        </p:spPr>
        <p:txBody>
          <a:bodyPr spcFirstLastPara="1" wrap="square" lIns="75425" tIns="37700" rIns="75425" bIns="37700" anchor="b" anchorCtr="0">
            <a:noAutofit/>
          </a:bodyPr>
          <a:lstStyle/>
          <a:p>
            <a:pPr marL="0" marR="0" lvl="0" indent="0" algn="l" rtl="0">
              <a:lnSpc>
                <a:spcPct val="100000"/>
              </a:lnSpc>
              <a:spcBef>
                <a:spcPts val="0"/>
              </a:spcBef>
              <a:spcAft>
                <a:spcPts val="0"/>
              </a:spcAft>
              <a:buClr>
                <a:schemeClr val="dk2"/>
              </a:buClr>
              <a:buSzPts val="3300"/>
              <a:buFont typeface="Times New Roman"/>
              <a:buNone/>
            </a:pPr>
            <a:r>
              <a:rPr lang="en" sz="3300" b="1" i="0" u="none" strike="noStrike" cap="none">
                <a:solidFill>
                  <a:schemeClr val="dk2"/>
                </a:solidFill>
                <a:latin typeface="Times New Roman"/>
                <a:ea typeface="Times New Roman"/>
                <a:cs typeface="Times New Roman"/>
                <a:sym typeface="Times New Roman"/>
              </a:rPr>
              <a:t>Indigenous Epistemology - </a:t>
            </a:r>
            <a:r>
              <a:rPr lang="en" sz="3000" b="1" i="0" u="none" strike="noStrike" cap="none">
                <a:solidFill>
                  <a:schemeClr val="dk2"/>
                </a:solidFill>
                <a:latin typeface="Times New Roman"/>
                <a:ea typeface="Times New Roman"/>
                <a:cs typeface="Times New Roman"/>
                <a:sym typeface="Times New Roman"/>
              </a:rPr>
              <a:t>Huitzilopochtli</a:t>
            </a:r>
            <a:endParaRPr/>
          </a:p>
        </p:txBody>
      </p:sp>
      <p:pic>
        <p:nvPicPr>
          <p:cNvPr id="296" name="Google Shape;296;p46" descr="File:Huitzilopochtli_telleriano.jpeg"/>
          <p:cNvPicPr preferRelativeResize="0">
            <a:picLocks noGrp="1"/>
          </p:cNvPicPr>
          <p:nvPr>
            <p:ph type="body" idx="1"/>
          </p:nvPr>
        </p:nvPicPr>
        <p:blipFill rotWithShape="1">
          <a:blip r:embed="rId3">
            <a:alphaModFix/>
          </a:blip>
          <a:srcRect t="-80" b="-1082"/>
          <a:stretch/>
        </p:blipFill>
        <p:spPr>
          <a:xfrm rot="-180142">
            <a:off x="470457" y="638361"/>
            <a:ext cx="3465256" cy="3710219"/>
          </a:xfrm>
          <a:prstGeom prst="rect">
            <a:avLst/>
          </a:prstGeom>
          <a:noFill/>
          <a:ln w="38100" cap="flat" cmpd="sng">
            <a:solidFill>
              <a:schemeClr val="dk1"/>
            </a:solidFill>
            <a:prstDash val="solid"/>
            <a:miter lim="800000"/>
            <a:headEnd type="none" w="sm" len="sm"/>
            <a:tailEnd type="none" w="sm" len="sm"/>
          </a:ln>
        </p:spPr>
      </p:pic>
      <p:sp>
        <p:nvSpPr>
          <p:cNvPr id="297" name="Google Shape;297;p46"/>
          <p:cNvSpPr txBox="1"/>
          <p:nvPr/>
        </p:nvSpPr>
        <p:spPr>
          <a:xfrm>
            <a:off x="4797743" y="1456253"/>
            <a:ext cx="4104900" cy="1066200"/>
          </a:xfrm>
          <a:prstGeom prst="rect">
            <a:avLst/>
          </a:prstGeom>
          <a:noFill/>
          <a:ln>
            <a:noFill/>
          </a:ln>
        </p:spPr>
        <p:txBody>
          <a:bodyPr spcFirstLastPara="1" wrap="square" lIns="83800" tIns="41900" rIns="83800" bIns="41900" anchor="t" anchorCtr="0">
            <a:noAutofit/>
          </a:bodyPr>
          <a:lstStyle/>
          <a:p>
            <a:pPr marL="0" marR="0" lvl="0" indent="0" algn="ctr" rtl="0">
              <a:lnSpc>
                <a:spcPct val="100000"/>
              </a:lnSpc>
              <a:spcBef>
                <a:spcPts val="0"/>
              </a:spcBef>
              <a:spcAft>
                <a:spcPts val="0"/>
              </a:spcAft>
              <a:buClr>
                <a:schemeClr val="dk1"/>
              </a:buClr>
              <a:buSzPts val="2000"/>
              <a:buFont typeface="Times New Roman"/>
              <a:buNone/>
            </a:pPr>
            <a:r>
              <a:rPr lang="en" sz="2000" b="0" i="0" u="none">
                <a:solidFill>
                  <a:schemeClr val="dk1"/>
                </a:solidFill>
                <a:latin typeface="Times New Roman"/>
                <a:ea typeface="Times New Roman"/>
                <a:cs typeface="Times New Roman"/>
                <a:sym typeface="Times New Roman"/>
              </a:rPr>
              <a:t>Huitzilin = Hummingbird</a:t>
            </a:r>
            <a:endParaRPr sz="1200"/>
          </a:p>
          <a:p>
            <a:pPr marL="0" marR="0" lvl="0" indent="0" algn="ctr" rtl="0">
              <a:lnSpc>
                <a:spcPct val="100000"/>
              </a:lnSpc>
              <a:spcBef>
                <a:spcPts val="0"/>
              </a:spcBef>
              <a:spcAft>
                <a:spcPts val="0"/>
              </a:spcAft>
              <a:buClr>
                <a:schemeClr val="dk1"/>
              </a:buClr>
              <a:buSzPts val="2000"/>
              <a:buFont typeface="Times New Roman"/>
              <a:buNone/>
            </a:pPr>
            <a:r>
              <a:rPr lang="en" sz="2000" b="0" i="0" u="none">
                <a:solidFill>
                  <a:schemeClr val="dk1"/>
                </a:solidFill>
                <a:latin typeface="Times New Roman"/>
                <a:ea typeface="Times New Roman"/>
                <a:cs typeface="Times New Roman"/>
                <a:sym typeface="Times New Roman"/>
              </a:rPr>
              <a:t>Opochitli = Left</a:t>
            </a:r>
            <a:endParaRPr sz="1200"/>
          </a:p>
          <a:p>
            <a:pPr marL="0" marR="0" lvl="0" indent="0" algn="ctr" rtl="0">
              <a:lnSpc>
                <a:spcPct val="100000"/>
              </a:lnSpc>
              <a:spcBef>
                <a:spcPts val="0"/>
              </a:spcBef>
              <a:spcAft>
                <a:spcPts val="0"/>
              </a:spcAft>
              <a:buClr>
                <a:schemeClr val="dk1"/>
              </a:buClr>
              <a:buSzPts val="2000"/>
              <a:buFont typeface="Times New Roman"/>
              <a:buNone/>
            </a:pPr>
            <a:r>
              <a:rPr lang="en" sz="2000" b="0" i="0" u="none">
                <a:solidFill>
                  <a:schemeClr val="dk1"/>
                </a:solidFill>
                <a:latin typeface="Times New Roman"/>
                <a:ea typeface="Times New Roman"/>
                <a:cs typeface="Times New Roman"/>
                <a:sym typeface="Times New Roman"/>
              </a:rPr>
              <a:t>Huitzilin + Opochitli = Humming bird to the left</a:t>
            </a:r>
            <a:endParaRPr sz="1200"/>
          </a:p>
        </p:txBody>
      </p:sp>
      <p:sp>
        <p:nvSpPr>
          <p:cNvPr id="298" name="Google Shape;298;p46"/>
          <p:cNvSpPr txBox="1"/>
          <p:nvPr/>
        </p:nvSpPr>
        <p:spPr>
          <a:xfrm>
            <a:off x="4640580" y="2674620"/>
            <a:ext cx="4270500" cy="1315800"/>
          </a:xfrm>
          <a:prstGeom prst="rect">
            <a:avLst/>
          </a:prstGeom>
          <a:noFill/>
          <a:ln>
            <a:noFill/>
          </a:ln>
        </p:spPr>
        <p:txBody>
          <a:bodyPr spcFirstLastPara="1" wrap="square" lIns="83800" tIns="41900" rIns="83800" bIns="41900" anchor="t" anchorCtr="0">
            <a:noAutofit/>
          </a:bodyPr>
          <a:lstStyle/>
          <a:p>
            <a:pPr marL="0" marR="0" lvl="0" indent="0" algn="ctr" rtl="0">
              <a:lnSpc>
                <a:spcPct val="100000"/>
              </a:lnSpc>
              <a:spcBef>
                <a:spcPts val="0"/>
              </a:spcBef>
              <a:spcAft>
                <a:spcPts val="0"/>
              </a:spcAft>
              <a:buClr>
                <a:schemeClr val="dk1"/>
              </a:buClr>
              <a:buSzPts val="2000"/>
              <a:buFont typeface="Times New Roman"/>
              <a:buNone/>
            </a:pPr>
            <a:r>
              <a:rPr lang="en" sz="2000" b="0" i="0" u="none">
                <a:solidFill>
                  <a:schemeClr val="dk1"/>
                </a:solidFill>
                <a:latin typeface="Times New Roman"/>
                <a:ea typeface="Times New Roman"/>
                <a:cs typeface="Times New Roman"/>
                <a:sym typeface="Times New Roman"/>
              </a:rPr>
              <a:t>Texouhqui Tezcatlipoca</a:t>
            </a:r>
            <a:endParaRPr sz="1200"/>
          </a:p>
          <a:p>
            <a:pPr marL="0" marR="0" lvl="0" indent="0" algn="ctr" rtl="0">
              <a:lnSpc>
                <a:spcPct val="100000"/>
              </a:lnSpc>
              <a:spcBef>
                <a:spcPts val="0"/>
              </a:spcBef>
              <a:spcAft>
                <a:spcPts val="0"/>
              </a:spcAft>
              <a:buClr>
                <a:schemeClr val="dk1"/>
              </a:buClr>
              <a:buSzPts val="2000"/>
              <a:buFont typeface="Times New Roman"/>
              <a:buNone/>
            </a:pPr>
            <a:r>
              <a:rPr lang="en" sz="2000" b="0" i="0" u="none">
                <a:solidFill>
                  <a:schemeClr val="dk1"/>
                </a:solidFill>
                <a:latin typeface="Times New Roman"/>
                <a:ea typeface="Times New Roman"/>
                <a:cs typeface="Times New Roman"/>
                <a:sym typeface="Times New Roman"/>
              </a:rPr>
              <a:t>Sun of RAIN and FIRE</a:t>
            </a:r>
            <a:endParaRPr sz="1200"/>
          </a:p>
          <a:p>
            <a:pPr marL="0" marR="0" lvl="0" indent="0" algn="ctr" rtl="0">
              <a:lnSpc>
                <a:spcPct val="100000"/>
              </a:lnSpc>
              <a:spcBef>
                <a:spcPts val="0"/>
              </a:spcBef>
              <a:spcAft>
                <a:spcPts val="0"/>
              </a:spcAft>
              <a:buClr>
                <a:schemeClr val="dk1"/>
              </a:buClr>
              <a:buSzPts val="2000"/>
              <a:buFont typeface="Times New Roman"/>
              <a:buNone/>
            </a:pPr>
            <a:r>
              <a:rPr lang="en" sz="2000" b="0" i="0" u="none">
                <a:solidFill>
                  <a:schemeClr val="dk1"/>
                </a:solidFill>
                <a:latin typeface="Times New Roman"/>
                <a:ea typeface="Times New Roman"/>
                <a:cs typeface="Times New Roman"/>
                <a:sym typeface="Times New Roman"/>
              </a:rPr>
              <a:t>Element of FIRE</a:t>
            </a:r>
            <a:endParaRPr sz="1200"/>
          </a:p>
          <a:p>
            <a:pPr marL="0" marR="0" lvl="0" indent="0" algn="ctr" rtl="0">
              <a:lnSpc>
                <a:spcPct val="100000"/>
              </a:lnSpc>
              <a:spcBef>
                <a:spcPts val="0"/>
              </a:spcBef>
              <a:spcAft>
                <a:spcPts val="0"/>
              </a:spcAft>
              <a:buClr>
                <a:schemeClr val="dk1"/>
              </a:buClr>
              <a:buSzPts val="2000"/>
              <a:buFont typeface="Times New Roman"/>
              <a:buNone/>
            </a:pPr>
            <a:r>
              <a:rPr lang="en" sz="2000" b="0" i="0" u="none">
                <a:solidFill>
                  <a:schemeClr val="dk1"/>
                </a:solidFill>
                <a:latin typeface="Times New Roman"/>
                <a:ea typeface="Times New Roman"/>
                <a:cs typeface="Times New Roman"/>
                <a:sym typeface="Times New Roman"/>
              </a:rPr>
              <a:t>The direction of SOUTH - HUITZLAMPA</a:t>
            </a:r>
            <a:endParaRPr sz="1200"/>
          </a:p>
        </p:txBody>
      </p:sp>
      <p:sp>
        <p:nvSpPr>
          <p:cNvPr id="299" name="Google Shape;299;p46"/>
          <p:cNvSpPr txBox="1"/>
          <p:nvPr/>
        </p:nvSpPr>
        <p:spPr>
          <a:xfrm>
            <a:off x="270033" y="4378404"/>
            <a:ext cx="8798100" cy="630300"/>
          </a:xfrm>
          <a:prstGeom prst="rect">
            <a:avLst/>
          </a:prstGeom>
          <a:noFill/>
          <a:ln>
            <a:noFill/>
          </a:ln>
        </p:spPr>
        <p:txBody>
          <a:bodyPr spcFirstLastPara="1" wrap="square" lIns="83800" tIns="41900" rIns="83800" bIns="41900" anchor="t" anchorCtr="0">
            <a:noAutofit/>
          </a:bodyPr>
          <a:lstStyle/>
          <a:p>
            <a:pPr marL="0" marR="0" lvl="0" indent="0" algn="l" rtl="0">
              <a:lnSpc>
                <a:spcPct val="100000"/>
              </a:lnSpc>
              <a:spcBef>
                <a:spcPts val="0"/>
              </a:spcBef>
              <a:spcAft>
                <a:spcPts val="0"/>
              </a:spcAft>
              <a:buClr>
                <a:schemeClr val="dk1"/>
              </a:buClr>
              <a:buSzPts val="2200"/>
              <a:buFont typeface="Times New Roman"/>
              <a:buNone/>
            </a:pPr>
            <a:r>
              <a:rPr lang="en" sz="2200" b="0" i="0" u="none">
                <a:solidFill>
                  <a:schemeClr val="dk1"/>
                </a:solidFill>
                <a:latin typeface="Times New Roman"/>
                <a:ea typeface="Times New Roman"/>
                <a:cs typeface="Times New Roman"/>
                <a:sym typeface="Times New Roman"/>
              </a:rPr>
              <a:t>A concept meaning the will of the person or people to be positive, progressive and creative.</a:t>
            </a:r>
            <a:endParaRPr sz="1200"/>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3"/>
        <p:cNvGrpSpPr/>
        <p:nvPr/>
      </p:nvGrpSpPr>
      <p:grpSpPr>
        <a:xfrm>
          <a:off x="0" y="0"/>
          <a:ext cx="0" cy="0"/>
          <a:chOff x="0" y="0"/>
          <a:chExt cx="0" cy="0"/>
        </a:xfrm>
      </p:grpSpPr>
      <p:sp>
        <p:nvSpPr>
          <p:cNvPr id="304" name="Google Shape;304;p47"/>
          <p:cNvSpPr txBox="1">
            <a:spLocks noGrp="1"/>
          </p:cNvSpPr>
          <p:nvPr>
            <p:ph type="title"/>
          </p:nvPr>
        </p:nvSpPr>
        <p:spPr>
          <a:xfrm>
            <a:off x="722947" y="3838099"/>
            <a:ext cx="7772400" cy="1022100"/>
          </a:xfrm>
          <a:prstGeom prst="rect">
            <a:avLst/>
          </a:prstGeom>
          <a:noFill/>
          <a:ln>
            <a:noFill/>
          </a:ln>
        </p:spPr>
        <p:txBody>
          <a:bodyPr spcFirstLastPara="1" wrap="square" lIns="75425" tIns="37700" rIns="75425" bIns="37700" anchor="t" anchorCtr="0">
            <a:noAutofit/>
          </a:bodyPr>
          <a:lstStyle/>
          <a:p>
            <a:pPr marL="0" marR="0" lvl="0" indent="0" algn="r" rtl="0">
              <a:lnSpc>
                <a:spcPct val="100000"/>
              </a:lnSpc>
              <a:spcBef>
                <a:spcPts val="0"/>
              </a:spcBef>
              <a:spcAft>
                <a:spcPts val="0"/>
              </a:spcAft>
              <a:buClr>
                <a:schemeClr val="dk2"/>
              </a:buClr>
              <a:buSzPts val="3300"/>
              <a:buFont typeface="Calibri"/>
              <a:buNone/>
            </a:pPr>
            <a:r>
              <a:rPr lang="en" sz="3300" b="1" i="0" u="none" strike="noStrike" cap="none">
                <a:solidFill>
                  <a:schemeClr val="dk2"/>
                </a:solidFill>
                <a:latin typeface="Calibri"/>
                <a:ea typeface="Calibri"/>
                <a:cs typeface="Calibri"/>
                <a:sym typeface="Calibri"/>
              </a:rPr>
              <a:t>HUITZILOPOCHTLI</a:t>
            </a:r>
            <a:endParaRPr/>
          </a:p>
        </p:txBody>
      </p:sp>
      <p:sp>
        <p:nvSpPr>
          <p:cNvPr id="305" name="Google Shape;305;p47"/>
          <p:cNvSpPr txBox="1">
            <a:spLocks noGrp="1"/>
          </p:cNvSpPr>
          <p:nvPr>
            <p:ph type="body" idx="1"/>
          </p:nvPr>
        </p:nvSpPr>
        <p:spPr>
          <a:xfrm>
            <a:off x="722947" y="1102399"/>
            <a:ext cx="7772400" cy="2735700"/>
          </a:xfrm>
          <a:prstGeom prst="rect">
            <a:avLst/>
          </a:prstGeom>
          <a:noFill/>
          <a:ln>
            <a:noFill/>
          </a:ln>
        </p:spPr>
        <p:txBody>
          <a:bodyPr spcFirstLastPara="1" wrap="square" lIns="75425" tIns="37700" rIns="75425" bIns="37700" anchor="b" anchorCtr="0">
            <a:noAutofit/>
          </a:bodyPr>
          <a:lstStyle/>
          <a:p>
            <a:pPr marL="0" marR="0" lvl="0" indent="0" algn="l" rtl="0">
              <a:lnSpc>
                <a:spcPct val="100000"/>
              </a:lnSpc>
              <a:spcBef>
                <a:spcPts val="0"/>
              </a:spcBef>
              <a:spcAft>
                <a:spcPts val="0"/>
              </a:spcAft>
              <a:buClr>
                <a:srgbClr val="808080"/>
              </a:buClr>
              <a:buSzPts val="2600"/>
              <a:buFont typeface="Calibri"/>
              <a:buNone/>
            </a:pPr>
            <a:r>
              <a:rPr lang="en" sz="2600" b="0" i="0" u="none">
                <a:solidFill>
                  <a:srgbClr val="808080"/>
                </a:solidFill>
                <a:latin typeface="Calibri"/>
                <a:ea typeface="Calibri"/>
                <a:cs typeface="Calibri"/>
                <a:sym typeface="Calibri"/>
              </a:rPr>
              <a:t>Huitzilopochtli-the will to act. Huitzilopochtli literally translates as "hummingbird to the left." This is in reference to the heart being on the left side of the body and the hummingbird's tenacity of work rate to fly and the strength of its will. It is also symbolic of the sun rising in the wintertime. This concept has meaning for the will of a person or people to be positive, progressive, and creative.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0"/>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Organizing </a:t>
            </a:r>
            <a:endParaRPr/>
          </a:p>
        </p:txBody>
      </p:sp>
      <p:sp>
        <p:nvSpPr>
          <p:cNvPr id="180" name="Google Shape;180;p30"/>
          <p:cNvSpPr txBox="1">
            <a:spLocks noGrp="1"/>
          </p:cNvSpPr>
          <p:nvPr>
            <p:ph type="subTitle" idx="1"/>
          </p:nvPr>
        </p:nvSpPr>
        <p:spPr>
          <a:xfrm>
            <a:off x="2390275" y="3980400"/>
            <a:ext cx="6331500" cy="49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900"/>
              <a:t>How not to reinvent the wheel.</a:t>
            </a:r>
            <a:endParaRPr sz="2900"/>
          </a:p>
        </p:txBody>
      </p:sp>
      <p:sp>
        <p:nvSpPr>
          <p:cNvPr id="181" name="Google Shape;181;p30"/>
          <p:cNvSpPr txBox="1"/>
          <p:nvPr/>
        </p:nvSpPr>
        <p:spPr>
          <a:xfrm>
            <a:off x="2520050" y="2339125"/>
            <a:ext cx="5621400" cy="89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Lato"/>
                <a:ea typeface="Lato"/>
                <a:cs typeface="Lato"/>
                <a:sym typeface="Lato"/>
              </a:rPr>
              <a:t>Building a national Xicana/o Identity</a:t>
            </a:r>
            <a:endParaRPr>
              <a:solidFill>
                <a:srgbClr val="FFFFFF"/>
              </a:solidFill>
              <a:latin typeface="Lato"/>
              <a:ea typeface="Lato"/>
              <a:cs typeface="Lato"/>
              <a:sym typeface="Lato"/>
            </a:endParaRPr>
          </a:p>
          <a:p>
            <a:pPr marL="0" lvl="0" indent="0" algn="l" rtl="0">
              <a:spcBef>
                <a:spcPts val="0"/>
              </a:spcBef>
              <a:spcAft>
                <a:spcPts val="0"/>
              </a:spcAft>
              <a:buNone/>
            </a:pPr>
            <a:r>
              <a:rPr lang="en">
                <a:solidFill>
                  <a:srgbClr val="FFFFFF"/>
                </a:solidFill>
                <a:latin typeface="Lato"/>
                <a:ea typeface="Lato"/>
                <a:cs typeface="Lato"/>
                <a:sym typeface="Lato"/>
              </a:rPr>
              <a:t>Preserving Xicana/o History and restoring a collective memory</a:t>
            </a:r>
            <a:endParaRPr>
              <a:solidFill>
                <a:srgbClr val="FFFFFF"/>
              </a:solidFill>
              <a:latin typeface="Lato"/>
              <a:ea typeface="Lato"/>
              <a:cs typeface="Lato"/>
              <a:sym typeface="Lato"/>
            </a:endParaRPr>
          </a:p>
          <a:p>
            <a:pPr marL="0" lvl="0" indent="0" algn="l" rtl="0">
              <a:spcBef>
                <a:spcPts val="0"/>
              </a:spcBef>
              <a:spcAft>
                <a:spcPts val="0"/>
              </a:spcAft>
              <a:buNone/>
            </a:pPr>
            <a:r>
              <a:rPr lang="en">
                <a:solidFill>
                  <a:srgbClr val="FFFFFF"/>
                </a:solidFill>
                <a:latin typeface="Lato"/>
                <a:ea typeface="Lato"/>
                <a:cs typeface="Lato"/>
                <a:sym typeface="Lato"/>
              </a:rPr>
              <a:t>Creating a Xicana/o narrative for activism and political action</a:t>
            </a:r>
            <a:endParaRPr>
              <a:solidFill>
                <a:srgbClr val="FFFFFF"/>
              </a:solidFill>
              <a:latin typeface="Lato"/>
              <a:ea typeface="Lato"/>
              <a:cs typeface="Lato"/>
              <a:sym typeface="Lato"/>
            </a:endParaRPr>
          </a:p>
          <a:p>
            <a:pPr marL="0" lvl="0" indent="0" algn="l" rtl="0">
              <a:spcBef>
                <a:spcPts val="0"/>
              </a:spcBef>
              <a:spcAft>
                <a:spcPts val="0"/>
              </a:spcAft>
              <a:buNone/>
            </a:pPr>
            <a:r>
              <a:rPr lang="en">
                <a:solidFill>
                  <a:srgbClr val="FFFFFF"/>
                </a:solidFill>
                <a:latin typeface="Lato"/>
                <a:ea typeface="Lato"/>
                <a:cs typeface="Lato"/>
                <a:sym typeface="Lato"/>
              </a:rPr>
              <a:t>Assembling data on Mexican-American activism nationwide</a:t>
            </a:r>
            <a:endParaRPr>
              <a:solidFill>
                <a:srgbClr val="FFFFFF"/>
              </a:solidFill>
              <a:latin typeface="Lato"/>
              <a:ea typeface="Lato"/>
              <a:cs typeface="Lato"/>
              <a:sym typeface="Lato"/>
            </a:endParaRPr>
          </a:p>
        </p:txBody>
      </p:sp>
      <p:pic>
        <p:nvPicPr>
          <p:cNvPr id="182" name="Google Shape;182;p30"/>
          <p:cNvPicPr preferRelativeResize="0"/>
          <p:nvPr/>
        </p:nvPicPr>
        <p:blipFill>
          <a:blip r:embed="rId3">
            <a:alphaModFix/>
          </a:blip>
          <a:stretch>
            <a:fillRect/>
          </a:stretch>
        </p:blipFill>
        <p:spPr>
          <a:xfrm>
            <a:off x="155275" y="1748025"/>
            <a:ext cx="2085475" cy="208159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9"/>
        <p:cNvGrpSpPr/>
        <p:nvPr/>
      </p:nvGrpSpPr>
      <p:grpSpPr>
        <a:xfrm>
          <a:off x="0" y="0"/>
          <a:ext cx="0" cy="0"/>
          <a:chOff x="0" y="0"/>
          <a:chExt cx="0" cy="0"/>
        </a:xfrm>
      </p:grpSpPr>
      <p:sp>
        <p:nvSpPr>
          <p:cNvPr id="310" name="Google Shape;310;p48"/>
          <p:cNvSpPr txBox="1">
            <a:spLocks noGrp="1"/>
          </p:cNvSpPr>
          <p:nvPr>
            <p:ph type="body" idx="1"/>
          </p:nvPr>
        </p:nvSpPr>
        <p:spPr>
          <a:xfrm>
            <a:off x="5003483" y="750094"/>
            <a:ext cx="3566100" cy="587400"/>
          </a:xfrm>
          <a:prstGeom prst="rect">
            <a:avLst/>
          </a:prstGeom>
          <a:noFill/>
          <a:ln>
            <a:noFill/>
          </a:ln>
        </p:spPr>
        <p:txBody>
          <a:bodyPr spcFirstLastPara="1" wrap="square" lIns="75425" tIns="37700" rIns="75425" bIns="37700" anchor="t" anchorCtr="0">
            <a:noAutofit/>
          </a:bodyPr>
          <a:lstStyle/>
          <a:p>
            <a:pPr marL="0" marR="0" lvl="0" indent="0" algn="ctr" rtl="0">
              <a:lnSpc>
                <a:spcPct val="100000"/>
              </a:lnSpc>
              <a:spcBef>
                <a:spcPts val="0"/>
              </a:spcBef>
              <a:spcAft>
                <a:spcPts val="0"/>
              </a:spcAft>
              <a:buClr>
                <a:schemeClr val="dk1"/>
              </a:buClr>
              <a:buSzPts val="3600"/>
              <a:buFont typeface="Times New Roman"/>
              <a:buNone/>
            </a:pPr>
            <a:r>
              <a:rPr lang="en" sz="3600" b="0" i="0" u="none">
                <a:solidFill>
                  <a:schemeClr val="dk1"/>
                </a:solidFill>
                <a:latin typeface="Times New Roman"/>
                <a:ea typeface="Times New Roman"/>
                <a:cs typeface="Times New Roman"/>
                <a:sym typeface="Times New Roman"/>
              </a:rPr>
              <a:t>Transformation</a:t>
            </a:r>
            <a:endParaRPr/>
          </a:p>
        </p:txBody>
      </p:sp>
      <p:sp>
        <p:nvSpPr>
          <p:cNvPr id="311" name="Google Shape;311;p48"/>
          <p:cNvSpPr txBox="1">
            <a:spLocks noGrp="1"/>
          </p:cNvSpPr>
          <p:nvPr>
            <p:ph type="title"/>
          </p:nvPr>
        </p:nvSpPr>
        <p:spPr>
          <a:xfrm>
            <a:off x="270033" y="-15002"/>
            <a:ext cx="8326800" cy="574200"/>
          </a:xfrm>
          <a:prstGeom prst="rect">
            <a:avLst/>
          </a:prstGeom>
          <a:noFill/>
          <a:ln>
            <a:noFill/>
          </a:ln>
        </p:spPr>
        <p:txBody>
          <a:bodyPr spcFirstLastPara="1" wrap="square" lIns="75425" tIns="37700" rIns="75425" bIns="37700" anchor="b" anchorCtr="0">
            <a:noAutofit/>
          </a:bodyPr>
          <a:lstStyle/>
          <a:p>
            <a:pPr marL="0" marR="0" lvl="0" indent="0" algn="l" rtl="0">
              <a:lnSpc>
                <a:spcPct val="100000"/>
              </a:lnSpc>
              <a:spcBef>
                <a:spcPts val="0"/>
              </a:spcBef>
              <a:spcAft>
                <a:spcPts val="0"/>
              </a:spcAft>
              <a:buClr>
                <a:schemeClr val="dk2"/>
              </a:buClr>
              <a:buSzPts val="3300"/>
              <a:buFont typeface="Times New Roman"/>
              <a:buNone/>
            </a:pPr>
            <a:r>
              <a:rPr lang="en" sz="3300" b="1" i="0" u="none" strike="noStrike" cap="none">
                <a:solidFill>
                  <a:schemeClr val="dk2"/>
                </a:solidFill>
                <a:latin typeface="Times New Roman"/>
                <a:ea typeface="Times New Roman"/>
                <a:cs typeface="Times New Roman"/>
                <a:sym typeface="Times New Roman"/>
              </a:rPr>
              <a:t>Indigenous Epistemology - Xipe Totec</a:t>
            </a:r>
            <a:endParaRPr/>
          </a:p>
        </p:txBody>
      </p:sp>
      <p:pic>
        <p:nvPicPr>
          <p:cNvPr id="312" name="Google Shape;312;p48"/>
          <p:cNvPicPr preferRelativeResize="0"/>
          <p:nvPr/>
        </p:nvPicPr>
        <p:blipFill rotWithShape="1">
          <a:blip r:embed="rId3">
            <a:alphaModFix/>
          </a:blip>
          <a:srcRect/>
          <a:stretch/>
        </p:blipFill>
        <p:spPr>
          <a:xfrm rot="-135054">
            <a:off x="418232" y="706485"/>
            <a:ext cx="3459786" cy="3417633"/>
          </a:xfrm>
          <a:prstGeom prst="rect">
            <a:avLst/>
          </a:prstGeom>
          <a:noFill/>
          <a:ln w="38100" cap="flat" cmpd="sng">
            <a:solidFill>
              <a:schemeClr val="dk1"/>
            </a:solidFill>
            <a:prstDash val="solid"/>
            <a:miter lim="800000"/>
            <a:headEnd type="none" w="sm" len="sm"/>
            <a:tailEnd type="none" w="sm" len="sm"/>
          </a:ln>
        </p:spPr>
      </p:pic>
      <p:sp>
        <p:nvSpPr>
          <p:cNvPr id="313" name="Google Shape;313;p48"/>
          <p:cNvSpPr txBox="1"/>
          <p:nvPr/>
        </p:nvSpPr>
        <p:spPr>
          <a:xfrm>
            <a:off x="4640580" y="1388745"/>
            <a:ext cx="4261800" cy="1315800"/>
          </a:xfrm>
          <a:prstGeom prst="rect">
            <a:avLst/>
          </a:prstGeom>
          <a:noFill/>
          <a:ln>
            <a:noFill/>
          </a:ln>
        </p:spPr>
        <p:txBody>
          <a:bodyPr spcFirstLastPara="1" wrap="square" lIns="83800" tIns="41900" rIns="83800" bIns="41900" anchor="t" anchorCtr="0">
            <a:noAutofit/>
          </a:bodyPr>
          <a:lstStyle/>
          <a:p>
            <a:pPr marL="0" marR="0" lvl="0" indent="0" algn="ctr" rtl="0">
              <a:lnSpc>
                <a:spcPct val="100000"/>
              </a:lnSpc>
              <a:spcBef>
                <a:spcPts val="0"/>
              </a:spcBef>
              <a:spcAft>
                <a:spcPts val="0"/>
              </a:spcAft>
              <a:buClr>
                <a:schemeClr val="dk1"/>
              </a:buClr>
              <a:buSzPts val="2000"/>
              <a:buFont typeface="Times New Roman"/>
              <a:buNone/>
            </a:pPr>
            <a:r>
              <a:rPr lang="en" sz="2000" b="0" i="0" u="none">
                <a:solidFill>
                  <a:schemeClr val="dk1"/>
                </a:solidFill>
                <a:latin typeface="Times New Roman"/>
                <a:ea typeface="Times New Roman"/>
                <a:cs typeface="Times New Roman"/>
                <a:sym typeface="Times New Roman"/>
              </a:rPr>
              <a:t>Xipe = Shedding of Skin</a:t>
            </a:r>
            <a:endParaRPr sz="1200"/>
          </a:p>
          <a:p>
            <a:pPr marL="0" marR="0" lvl="0" indent="0" algn="ctr" rtl="0">
              <a:lnSpc>
                <a:spcPct val="100000"/>
              </a:lnSpc>
              <a:spcBef>
                <a:spcPts val="0"/>
              </a:spcBef>
              <a:spcAft>
                <a:spcPts val="0"/>
              </a:spcAft>
              <a:buClr>
                <a:schemeClr val="dk1"/>
              </a:buClr>
              <a:buSzPts val="2000"/>
              <a:buFont typeface="Times New Roman"/>
              <a:buNone/>
            </a:pPr>
            <a:r>
              <a:rPr lang="en" sz="2000" b="0" i="0" u="none">
                <a:solidFill>
                  <a:schemeClr val="dk1"/>
                </a:solidFill>
                <a:latin typeface="Times New Roman"/>
                <a:ea typeface="Times New Roman"/>
                <a:cs typeface="Times New Roman"/>
                <a:sym typeface="Times New Roman"/>
              </a:rPr>
              <a:t>To = Our</a:t>
            </a:r>
            <a:endParaRPr sz="1200"/>
          </a:p>
          <a:p>
            <a:pPr marL="0" marR="0" lvl="0" indent="0" algn="ctr" rtl="0">
              <a:lnSpc>
                <a:spcPct val="100000"/>
              </a:lnSpc>
              <a:spcBef>
                <a:spcPts val="0"/>
              </a:spcBef>
              <a:spcAft>
                <a:spcPts val="0"/>
              </a:spcAft>
              <a:buClr>
                <a:schemeClr val="dk1"/>
              </a:buClr>
              <a:buSzPts val="2000"/>
              <a:buFont typeface="Times New Roman"/>
              <a:buNone/>
            </a:pPr>
            <a:r>
              <a:rPr lang="en" sz="2000" b="0" i="0" u="none">
                <a:solidFill>
                  <a:schemeClr val="dk1"/>
                </a:solidFill>
                <a:latin typeface="Times New Roman"/>
                <a:ea typeface="Times New Roman"/>
                <a:cs typeface="Times New Roman"/>
                <a:sym typeface="Times New Roman"/>
              </a:rPr>
              <a:t>Tec = Guide </a:t>
            </a:r>
            <a:endParaRPr sz="1200"/>
          </a:p>
          <a:p>
            <a:pPr marL="0" marR="0" lvl="0" indent="0" algn="ctr" rtl="0">
              <a:lnSpc>
                <a:spcPct val="100000"/>
              </a:lnSpc>
              <a:spcBef>
                <a:spcPts val="0"/>
              </a:spcBef>
              <a:spcAft>
                <a:spcPts val="0"/>
              </a:spcAft>
              <a:buClr>
                <a:schemeClr val="dk1"/>
              </a:buClr>
              <a:buSzPts val="2000"/>
              <a:buFont typeface="Times New Roman"/>
              <a:buNone/>
            </a:pPr>
            <a:r>
              <a:rPr lang="en" sz="2000" b="0" i="0" u="none">
                <a:solidFill>
                  <a:schemeClr val="dk1"/>
                </a:solidFill>
                <a:latin typeface="Times New Roman"/>
                <a:ea typeface="Times New Roman"/>
                <a:cs typeface="Times New Roman"/>
                <a:sym typeface="Times New Roman"/>
              </a:rPr>
              <a:t>Xipe + To + Tec = Our Guide of shedding and transformation. </a:t>
            </a:r>
            <a:endParaRPr sz="1200"/>
          </a:p>
        </p:txBody>
      </p:sp>
      <p:sp>
        <p:nvSpPr>
          <p:cNvPr id="314" name="Google Shape;314;p48"/>
          <p:cNvSpPr txBox="1"/>
          <p:nvPr/>
        </p:nvSpPr>
        <p:spPr>
          <a:xfrm>
            <a:off x="4683443" y="2777490"/>
            <a:ext cx="4527600" cy="1315800"/>
          </a:xfrm>
          <a:prstGeom prst="rect">
            <a:avLst/>
          </a:prstGeom>
          <a:noFill/>
          <a:ln>
            <a:noFill/>
          </a:ln>
        </p:spPr>
        <p:txBody>
          <a:bodyPr spcFirstLastPara="1" wrap="square" lIns="83800" tIns="41900" rIns="83800" bIns="41900" anchor="t" anchorCtr="0">
            <a:noAutofit/>
          </a:bodyPr>
          <a:lstStyle/>
          <a:p>
            <a:pPr marL="0" marR="0" lvl="0" indent="0" algn="ctr" rtl="0">
              <a:lnSpc>
                <a:spcPct val="100000"/>
              </a:lnSpc>
              <a:spcBef>
                <a:spcPts val="0"/>
              </a:spcBef>
              <a:spcAft>
                <a:spcPts val="0"/>
              </a:spcAft>
              <a:buClr>
                <a:schemeClr val="dk1"/>
              </a:buClr>
              <a:buSzPts val="2000"/>
              <a:buFont typeface="Times New Roman"/>
              <a:buNone/>
            </a:pPr>
            <a:r>
              <a:rPr lang="en" sz="2000" b="0" i="0" u="none">
                <a:solidFill>
                  <a:schemeClr val="dk1"/>
                </a:solidFill>
                <a:latin typeface="Times New Roman"/>
                <a:ea typeface="Times New Roman"/>
                <a:cs typeface="Times New Roman"/>
                <a:sym typeface="Times New Roman"/>
              </a:rPr>
              <a:t>Tlatlauhqui Tezcatlipoca</a:t>
            </a:r>
            <a:endParaRPr sz="1200"/>
          </a:p>
          <a:p>
            <a:pPr marL="0" marR="0" lvl="0" indent="0" algn="ctr" rtl="0">
              <a:lnSpc>
                <a:spcPct val="100000"/>
              </a:lnSpc>
              <a:spcBef>
                <a:spcPts val="0"/>
              </a:spcBef>
              <a:spcAft>
                <a:spcPts val="0"/>
              </a:spcAft>
              <a:buClr>
                <a:schemeClr val="dk1"/>
              </a:buClr>
              <a:buSzPts val="2000"/>
              <a:buFont typeface="Times New Roman"/>
              <a:buNone/>
            </a:pPr>
            <a:r>
              <a:rPr lang="en" sz="2000" b="0" i="0" u="none">
                <a:solidFill>
                  <a:schemeClr val="dk1"/>
                </a:solidFill>
                <a:latin typeface="Times New Roman"/>
                <a:ea typeface="Times New Roman"/>
                <a:cs typeface="Times New Roman"/>
                <a:sym typeface="Times New Roman"/>
              </a:rPr>
              <a:t>Sun of WATER </a:t>
            </a:r>
            <a:endParaRPr sz="1200"/>
          </a:p>
          <a:p>
            <a:pPr marL="0" marR="0" lvl="0" indent="0" algn="ctr" rtl="0">
              <a:lnSpc>
                <a:spcPct val="100000"/>
              </a:lnSpc>
              <a:spcBef>
                <a:spcPts val="0"/>
              </a:spcBef>
              <a:spcAft>
                <a:spcPts val="0"/>
              </a:spcAft>
              <a:buClr>
                <a:schemeClr val="dk1"/>
              </a:buClr>
              <a:buSzPts val="2000"/>
              <a:buFont typeface="Times New Roman"/>
              <a:buNone/>
            </a:pPr>
            <a:r>
              <a:rPr lang="en" sz="2000" b="0" i="0" u="none">
                <a:solidFill>
                  <a:schemeClr val="dk1"/>
                </a:solidFill>
                <a:latin typeface="Times New Roman"/>
                <a:ea typeface="Times New Roman"/>
                <a:cs typeface="Times New Roman"/>
                <a:sym typeface="Times New Roman"/>
              </a:rPr>
              <a:t>Element of WATER</a:t>
            </a:r>
            <a:endParaRPr sz="1200"/>
          </a:p>
          <a:p>
            <a:pPr marL="0" marR="0" lvl="0" indent="0" algn="ctr" rtl="0">
              <a:lnSpc>
                <a:spcPct val="100000"/>
              </a:lnSpc>
              <a:spcBef>
                <a:spcPts val="0"/>
              </a:spcBef>
              <a:spcAft>
                <a:spcPts val="0"/>
              </a:spcAft>
              <a:buClr>
                <a:schemeClr val="dk1"/>
              </a:buClr>
              <a:buSzPts val="2000"/>
              <a:buFont typeface="Times New Roman"/>
              <a:buNone/>
            </a:pPr>
            <a:r>
              <a:rPr lang="en" sz="2000" b="0" i="0" u="none">
                <a:solidFill>
                  <a:schemeClr val="dk1"/>
                </a:solidFill>
                <a:latin typeface="Times New Roman"/>
                <a:ea typeface="Times New Roman"/>
                <a:cs typeface="Times New Roman"/>
                <a:sym typeface="Times New Roman"/>
              </a:rPr>
              <a:t>The direction of EAST – TLAHUIZTLAMPA</a:t>
            </a:r>
            <a:endParaRPr sz="1200"/>
          </a:p>
        </p:txBody>
      </p:sp>
      <p:sp>
        <p:nvSpPr>
          <p:cNvPr id="315" name="Google Shape;315;p48"/>
          <p:cNvSpPr txBox="1"/>
          <p:nvPr/>
        </p:nvSpPr>
        <p:spPr>
          <a:xfrm>
            <a:off x="257175" y="4223028"/>
            <a:ext cx="8799600" cy="817800"/>
          </a:xfrm>
          <a:prstGeom prst="rect">
            <a:avLst/>
          </a:prstGeom>
          <a:noFill/>
          <a:ln>
            <a:noFill/>
          </a:ln>
        </p:spPr>
        <p:txBody>
          <a:bodyPr spcFirstLastPara="1" wrap="square" lIns="83800" tIns="41900" rIns="83800" bIns="41900" anchor="t" anchorCtr="0">
            <a:noAutofit/>
          </a:bodyPr>
          <a:lstStyle/>
          <a:p>
            <a:pPr marL="0" marR="0" lvl="0" indent="0" algn="l" rtl="0">
              <a:lnSpc>
                <a:spcPct val="100000"/>
              </a:lnSpc>
              <a:spcBef>
                <a:spcPts val="0"/>
              </a:spcBef>
              <a:spcAft>
                <a:spcPts val="0"/>
              </a:spcAft>
              <a:buClr>
                <a:schemeClr val="dk1"/>
              </a:buClr>
              <a:buSzPts val="2000"/>
              <a:buFont typeface="Times New Roman"/>
              <a:buNone/>
            </a:pPr>
            <a:r>
              <a:rPr lang="en" sz="2000" b="0" i="0" u="none" dirty="0">
                <a:solidFill>
                  <a:schemeClr val="dk1"/>
                </a:solidFill>
                <a:latin typeface="Times New Roman"/>
                <a:ea typeface="Times New Roman"/>
                <a:cs typeface="Times New Roman"/>
                <a:sym typeface="Times New Roman"/>
              </a:rPr>
              <a:t>A concept of meaning shedding of the old, leaving behind that which hinders us. An acceptance of the new, embracing and utilizing that which evolves </a:t>
            </a:r>
            <a:r>
              <a:rPr lang="en" sz="2000" b="0" i="0" u="none" dirty="0" smtClean="0">
                <a:solidFill>
                  <a:schemeClr val="dk1"/>
                </a:solidFill>
                <a:latin typeface="Times New Roman"/>
                <a:ea typeface="Times New Roman"/>
                <a:cs typeface="Times New Roman"/>
                <a:sym typeface="Times New Roman"/>
              </a:rPr>
              <a:t>us </a:t>
            </a:r>
            <a:r>
              <a:rPr lang="en" sz="2000" b="0" i="0" u="none" dirty="0">
                <a:solidFill>
                  <a:schemeClr val="dk1"/>
                </a:solidFill>
                <a:latin typeface="Times New Roman"/>
                <a:ea typeface="Times New Roman"/>
                <a:cs typeface="Times New Roman"/>
                <a:sym typeface="Times New Roman"/>
              </a:rPr>
              <a:t>and prepares us for progress.</a:t>
            </a:r>
            <a:endParaRPr sz="1200" dirty="0"/>
          </a:p>
        </p:txBody>
      </p:sp>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9"/>
        <p:cNvGrpSpPr/>
        <p:nvPr/>
      </p:nvGrpSpPr>
      <p:grpSpPr>
        <a:xfrm>
          <a:off x="0" y="0"/>
          <a:ext cx="0" cy="0"/>
          <a:chOff x="0" y="0"/>
          <a:chExt cx="0" cy="0"/>
        </a:xfrm>
      </p:grpSpPr>
      <p:sp>
        <p:nvSpPr>
          <p:cNvPr id="320" name="Google Shape;320;p49"/>
          <p:cNvSpPr txBox="1">
            <a:spLocks noGrp="1"/>
          </p:cNvSpPr>
          <p:nvPr>
            <p:ph type="title"/>
          </p:nvPr>
        </p:nvSpPr>
        <p:spPr>
          <a:xfrm>
            <a:off x="722947" y="3304699"/>
            <a:ext cx="7772400" cy="1022100"/>
          </a:xfrm>
          <a:prstGeom prst="rect">
            <a:avLst/>
          </a:prstGeom>
          <a:noFill/>
          <a:ln>
            <a:noFill/>
          </a:ln>
        </p:spPr>
        <p:txBody>
          <a:bodyPr spcFirstLastPara="1" wrap="square" lIns="75425" tIns="37700" rIns="75425" bIns="37700" anchor="t" anchorCtr="0">
            <a:noAutofit/>
          </a:bodyPr>
          <a:lstStyle/>
          <a:p>
            <a:pPr marL="0" marR="0" lvl="0" indent="0" algn="r" rtl="0">
              <a:lnSpc>
                <a:spcPct val="100000"/>
              </a:lnSpc>
              <a:spcBef>
                <a:spcPts val="0"/>
              </a:spcBef>
              <a:spcAft>
                <a:spcPts val="0"/>
              </a:spcAft>
              <a:buClr>
                <a:schemeClr val="dk2"/>
              </a:buClr>
              <a:buSzPts val="3300"/>
              <a:buFont typeface="Calibri"/>
              <a:buNone/>
            </a:pPr>
            <a:r>
              <a:rPr lang="en" sz="3300" b="1" i="0" u="none" strike="noStrike" cap="none">
                <a:solidFill>
                  <a:schemeClr val="dk2"/>
                </a:solidFill>
                <a:latin typeface="Calibri"/>
                <a:ea typeface="Calibri"/>
                <a:cs typeface="Calibri"/>
                <a:sym typeface="Calibri"/>
              </a:rPr>
              <a:t>XIPE TOTEK</a:t>
            </a:r>
            <a:endParaRPr/>
          </a:p>
        </p:txBody>
      </p:sp>
      <p:sp>
        <p:nvSpPr>
          <p:cNvPr id="321" name="Google Shape;321;p49"/>
          <p:cNvSpPr txBox="1">
            <a:spLocks noGrp="1"/>
          </p:cNvSpPr>
          <p:nvPr>
            <p:ph type="body" idx="1"/>
          </p:nvPr>
        </p:nvSpPr>
        <p:spPr>
          <a:xfrm>
            <a:off x="722947" y="2179558"/>
            <a:ext cx="7772400" cy="1125000"/>
          </a:xfrm>
          <a:prstGeom prst="rect">
            <a:avLst/>
          </a:prstGeom>
          <a:noFill/>
          <a:ln>
            <a:noFill/>
          </a:ln>
        </p:spPr>
        <p:txBody>
          <a:bodyPr spcFirstLastPara="1" wrap="square" lIns="75425" tIns="37700" rIns="75425" bIns="37700" anchor="b" anchorCtr="0">
            <a:noAutofit/>
          </a:bodyPr>
          <a:lstStyle/>
          <a:p>
            <a:pPr marL="0" marR="0" lvl="0" indent="0" algn="l" rtl="0">
              <a:lnSpc>
                <a:spcPct val="100000"/>
              </a:lnSpc>
              <a:spcBef>
                <a:spcPts val="0"/>
              </a:spcBef>
              <a:spcAft>
                <a:spcPts val="0"/>
              </a:spcAft>
              <a:buClr>
                <a:schemeClr val="lt2"/>
              </a:buClr>
              <a:buSzPts val="2600"/>
              <a:buFont typeface="Calibri"/>
              <a:buNone/>
            </a:pPr>
            <a:r>
              <a:rPr lang="en" sz="2600" b="0" i="0" u="none">
                <a:solidFill>
                  <a:schemeClr val="lt2"/>
                </a:solidFill>
                <a:latin typeface="Calibri"/>
                <a:ea typeface="Calibri"/>
                <a:cs typeface="Calibri"/>
                <a:sym typeface="Calibri"/>
              </a:rPr>
              <a:t>Xipe Totek-transformation. Identified as our source of strength that allows us to transform and renew. We can achieve this transformation only when we have learned to have trust in ourselves.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5"/>
        <p:cNvGrpSpPr/>
        <p:nvPr/>
      </p:nvGrpSpPr>
      <p:grpSpPr>
        <a:xfrm>
          <a:off x="0" y="0"/>
          <a:ext cx="0" cy="0"/>
          <a:chOff x="0" y="0"/>
          <a:chExt cx="0" cy="0"/>
        </a:xfrm>
      </p:grpSpPr>
      <p:sp>
        <p:nvSpPr>
          <p:cNvPr id="326" name="Google Shape;326;p50"/>
          <p:cNvSpPr txBox="1">
            <a:spLocks noGrp="1"/>
          </p:cNvSpPr>
          <p:nvPr>
            <p:ph type="title"/>
          </p:nvPr>
        </p:nvSpPr>
        <p:spPr>
          <a:xfrm>
            <a:off x="320040" y="257175"/>
            <a:ext cx="8435400" cy="858300"/>
          </a:xfrm>
          <a:prstGeom prst="rect">
            <a:avLst/>
          </a:prstGeom>
          <a:noFill/>
          <a:ln>
            <a:noFill/>
          </a:ln>
        </p:spPr>
        <p:txBody>
          <a:bodyPr spcFirstLastPara="1" wrap="square" lIns="75425" tIns="37700" rIns="75425" bIns="37700" anchor="ctr" anchorCtr="0">
            <a:noAutofit/>
          </a:bodyPr>
          <a:lstStyle/>
          <a:p>
            <a:pPr marL="0" marR="0" lvl="0" indent="0" algn="ctr" rtl="0">
              <a:lnSpc>
                <a:spcPct val="100000"/>
              </a:lnSpc>
              <a:spcBef>
                <a:spcPts val="0"/>
              </a:spcBef>
              <a:spcAft>
                <a:spcPts val="0"/>
              </a:spcAft>
              <a:buClr>
                <a:schemeClr val="dk2"/>
              </a:buClr>
              <a:buSzPts val="2600"/>
              <a:buFont typeface="Calibri"/>
              <a:buNone/>
            </a:pPr>
            <a:r>
              <a:rPr lang="en" sz="2600" b="0" i="0" u="none" strike="noStrike" cap="none" dirty="0">
                <a:solidFill>
                  <a:schemeClr val="dk2"/>
                </a:solidFill>
                <a:latin typeface="Calibri"/>
                <a:ea typeface="Calibri"/>
                <a:cs typeface="Calibri"/>
                <a:sym typeface="Calibri"/>
              </a:rPr>
              <a:t>How do we move from deficit model of </a:t>
            </a:r>
            <a:r>
              <a:rPr lang="en" sz="2600" b="0" i="0" u="none" strike="noStrike" cap="none" dirty="0" smtClean="0">
                <a:solidFill>
                  <a:schemeClr val="dk2"/>
                </a:solidFill>
                <a:latin typeface="Calibri"/>
                <a:ea typeface="Calibri"/>
                <a:cs typeface="Calibri"/>
                <a:sym typeface="Calibri"/>
              </a:rPr>
              <a:t>organizing</a:t>
            </a:r>
            <a:endParaRPr dirty="0"/>
          </a:p>
        </p:txBody>
      </p:sp>
      <p:sp>
        <p:nvSpPr>
          <p:cNvPr id="327" name="Google Shape;327;p50"/>
          <p:cNvSpPr txBox="1">
            <a:spLocks noGrp="1"/>
          </p:cNvSpPr>
          <p:nvPr>
            <p:ph type="body" idx="1"/>
          </p:nvPr>
        </p:nvSpPr>
        <p:spPr>
          <a:xfrm>
            <a:off x="662940" y="1080135"/>
            <a:ext cx="7772400" cy="3086100"/>
          </a:xfrm>
          <a:prstGeom prst="rect">
            <a:avLst/>
          </a:prstGeom>
          <a:noFill/>
          <a:ln>
            <a:noFill/>
          </a:ln>
        </p:spPr>
        <p:txBody>
          <a:bodyPr spcFirstLastPara="1" wrap="square" lIns="75425" tIns="37700" rIns="75425" bIns="37700" anchor="t" anchorCtr="0">
            <a:noAutofit/>
          </a:bodyPr>
          <a:lstStyle/>
          <a:p>
            <a:pPr marL="279400" marR="0" lvl="0" indent="-273050" algn="l" rtl="0">
              <a:lnSpc>
                <a:spcPct val="100000"/>
              </a:lnSpc>
              <a:spcBef>
                <a:spcPts val="0"/>
              </a:spcBef>
              <a:spcAft>
                <a:spcPts val="0"/>
              </a:spcAft>
              <a:buClr>
                <a:srgbClr val="000000"/>
              </a:buClr>
              <a:buSzPts val="2300"/>
              <a:buFont typeface="Calibri"/>
              <a:buChar char="•"/>
            </a:pPr>
            <a:r>
              <a:rPr lang="en" sz="2300" b="0" i="0" u="none">
                <a:solidFill>
                  <a:srgbClr val="000000"/>
                </a:solidFill>
                <a:latin typeface="Calibri"/>
                <a:ea typeface="Calibri"/>
                <a:cs typeface="Calibri"/>
                <a:sym typeface="Calibri"/>
              </a:rPr>
              <a:t>4 Tezcatlipoca’s – Why don’t these concepts create a deficit.</a:t>
            </a:r>
            <a:endParaRPr>
              <a:solidFill>
                <a:srgbClr val="000000"/>
              </a:solidFill>
            </a:endParaRPr>
          </a:p>
          <a:p>
            <a:pPr marL="279400" marR="0" lvl="0" indent="-273050" algn="l" rtl="0">
              <a:lnSpc>
                <a:spcPct val="100000"/>
              </a:lnSpc>
              <a:spcBef>
                <a:spcPts val="500"/>
              </a:spcBef>
              <a:spcAft>
                <a:spcPts val="0"/>
              </a:spcAft>
              <a:buClr>
                <a:srgbClr val="000000"/>
              </a:buClr>
              <a:buSzPts val="2300"/>
              <a:buFont typeface="Calibri"/>
              <a:buChar char="•"/>
            </a:pPr>
            <a:r>
              <a:rPr lang="en" sz="2300" b="0" i="0" u="none">
                <a:solidFill>
                  <a:srgbClr val="000000"/>
                </a:solidFill>
                <a:latin typeface="Calibri"/>
                <a:ea typeface="Calibri"/>
                <a:cs typeface="Calibri"/>
                <a:sym typeface="Calibri"/>
              </a:rPr>
              <a:t>Based on our model of deficit organizing what can we expect from the communities we work with?</a:t>
            </a:r>
            <a:endParaRPr>
              <a:solidFill>
                <a:srgbClr val="000000"/>
              </a:solidFill>
            </a:endParaRPr>
          </a:p>
          <a:p>
            <a:pPr marL="279400" marR="0" lvl="0" indent="-273050" algn="l" rtl="0">
              <a:lnSpc>
                <a:spcPct val="100000"/>
              </a:lnSpc>
              <a:spcBef>
                <a:spcPts val="500"/>
              </a:spcBef>
              <a:spcAft>
                <a:spcPts val="0"/>
              </a:spcAft>
              <a:buClr>
                <a:srgbClr val="000000"/>
              </a:buClr>
              <a:buSzPts val="2300"/>
              <a:buFont typeface="Calibri"/>
              <a:buChar char="•"/>
            </a:pPr>
            <a:r>
              <a:rPr lang="en" sz="2300" b="0" i="0" u="none">
                <a:solidFill>
                  <a:srgbClr val="000000"/>
                </a:solidFill>
                <a:latin typeface="Calibri"/>
                <a:ea typeface="Calibri"/>
                <a:cs typeface="Calibri"/>
                <a:sym typeface="Calibri"/>
              </a:rPr>
              <a:t>What type of scenario is set up by the idea there is no end that you can reach in terms of development.</a:t>
            </a:r>
            <a:endParaRPr>
              <a:solidFill>
                <a:srgbClr val="000000"/>
              </a:solidFill>
            </a:endParaRPr>
          </a:p>
          <a:p>
            <a:pPr marL="279400" marR="0" lvl="0" indent="-273050" algn="l" rtl="0">
              <a:lnSpc>
                <a:spcPct val="100000"/>
              </a:lnSpc>
              <a:spcBef>
                <a:spcPts val="500"/>
              </a:spcBef>
              <a:spcAft>
                <a:spcPts val="0"/>
              </a:spcAft>
              <a:buClr>
                <a:srgbClr val="000000"/>
              </a:buClr>
              <a:buSzPts val="2300"/>
              <a:buFont typeface="Calibri"/>
              <a:buChar char="•"/>
            </a:pPr>
            <a:r>
              <a:rPr lang="en" sz="2300" b="0" i="0" u="none">
                <a:solidFill>
                  <a:srgbClr val="000000"/>
                </a:solidFill>
                <a:latin typeface="Calibri"/>
                <a:ea typeface="Calibri"/>
                <a:cs typeface="Calibri"/>
                <a:sym typeface="Calibri"/>
              </a:rPr>
              <a:t>Why might recognizing development rather than deficiencies be preferable in developing leadership? </a:t>
            </a:r>
            <a:endParaRPr>
              <a:solidFill>
                <a:srgbClr val="000000"/>
              </a:solidFill>
            </a:endParaRPr>
          </a:p>
          <a:p>
            <a:pPr marL="279400" marR="0" lvl="0" indent="-273050" algn="l" rtl="0">
              <a:lnSpc>
                <a:spcPct val="100000"/>
              </a:lnSpc>
              <a:spcBef>
                <a:spcPts val="500"/>
              </a:spcBef>
              <a:spcAft>
                <a:spcPts val="0"/>
              </a:spcAft>
              <a:buClr>
                <a:srgbClr val="000000"/>
              </a:buClr>
              <a:buSzPts val="2300"/>
              <a:buFont typeface="Calibri"/>
              <a:buChar char="•"/>
            </a:pPr>
            <a:r>
              <a:rPr lang="en" sz="2300" b="0" i="0" u="none">
                <a:solidFill>
                  <a:srgbClr val="000000"/>
                </a:solidFill>
                <a:latin typeface="Calibri"/>
                <a:ea typeface="Calibri"/>
                <a:cs typeface="Calibri"/>
                <a:sym typeface="Calibri"/>
              </a:rPr>
              <a:t>Medical Model – We diagnose the problem then ‘fix’ it. </a:t>
            </a:r>
            <a:endParaRPr>
              <a:solidFill>
                <a:srgbClr val="0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51"/>
          <p:cNvSpPr txBox="1">
            <a:spLocks noGrp="1"/>
          </p:cNvSpPr>
          <p:nvPr>
            <p:ph type="ctrTitle"/>
          </p:nvPr>
        </p:nvSpPr>
        <p:spPr>
          <a:xfrm>
            <a:off x="2371725" y="1011225"/>
            <a:ext cx="6331500" cy="154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training program</a:t>
            </a:r>
            <a:endParaRPr/>
          </a:p>
        </p:txBody>
      </p:sp>
      <p:sp>
        <p:nvSpPr>
          <p:cNvPr id="333" name="Google Shape;333;p51"/>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52"/>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don’t need to train organizers</a:t>
            </a:r>
            <a:endParaRPr/>
          </a:p>
        </p:txBody>
      </p:sp>
      <p:sp>
        <p:nvSpPr>
          <p:cNvPr id="339" name="Google Shape;339;p52"/>
          <p:cNvSpPr txBox="1">
            <a:spLocks noGrp="1"/>
          </p:cNvSpPr>
          <p:nvPr>
            <p:ph type="body" idx="1"/>
          </p:nvPr>
        </p:nvSpPr>
        <p:spPr>
          <a:xfrm>
            <a:off x="3002700" y="1211350"/>
            <a:ext cx="5729100" cy="338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Midwest Academy: Organizing for Social Change</a:t>
            </a:r>
            <a:endParaRPr/>
          </a:p>
          <a:p>
            <a:pPr marL="0" lvl="0" indent="0" algn="l" rtl="0">
              <a:spcBef>
                <a:spcPts val="1600"/>
              </a:spcBef>
              <a:spcAft>
                <a:spcPts val="0"/>
              </a:spcAft>
              <a:buNone/>
            </a:pPr>
            <a:r>
              <a:rPr lang="en"/>
              <a:t>Dolores Huerta Foundation</a:t>
            </a:r>
            <a:endParaRPr/>
          </a:p>
          <a:p>
            <a:pPr marL="0" lvl="0" indent="0" algn="l" rtl="0">
              <a:spcBef>
                <a:spcPts val="1600"/>
              </a:spcBef>
              <a:spcAft>
                <a:spcPts val="0"/>
              </a:spcAft>
              <a:buNone/>
            </a:pPr>
            <a:r>
              <a:rPr lang="en"/>
              <a:t>Industrial Areas Foundation</a:t>
            </a:r>
            <a:endParaRPr/>
          </a:p>
          <a:p>
            <a:pPr marL="0" lvl="0" indent="0" algn="l" rtl="0">
              <a:spcBef>
                <a:spcPts val="1600"/>
              </a:spcBef>
              <a:spcAft>
                <a:spcPts val="0"/>
              </a:spcAft>
              <a:buNone/>
            </a:pPr>
            <a:r>
              <a:rPr lang="en"/>
              <a:t>Highlander Center</a:t>
            </a:r>
            <a:endParaRPr/>
          </a:p>
          <a:p>
            <a:pPr marL="0" lvl="0" indent="0" algn="l" rtl="0">
              <a:spcBef>
                <a:spcPts val="1600"/>
              </a:spcBef>
              <a:spcAft>
                <a:spcPts val="0"/>
              </a:spcAft>
              <a:buNone/>
            </a:pPr>
            <a:r>
              <a:rPr lang="en"/>
              <a:t>Service Employees International Union - Organizer in Training</a:t>
            </a:r>
            <a:endParaRPr/>
          </a:p>
          <a:p>
            <a:pPr marL="0" lvl="0" indent="0" algn="l" rtl="0">
              <a:spcBef>
                <a:spcPts val="1600"/>
              </a:spcBef>
              <a:spcAft>
                <a:spcPts val="1600"/>
              </a:spcAft>
              <a:buNone/>
            </a:pPr>
            <a:r>
              <a:rPr lang="en"/>
              <a:t>Just to name a few...</a:t>
            </a:r>
            <a:endParaRPr/>
          </a:p>
        </p:txBody>
      </p:sp>
      <p:pic>
        <p:nvPicPr>
          <p:cNvPr id="340" name="Google Shape;340;p52"/>
          <p:cNvPicPr preferRelativeResize="0"/>
          <p:nvPr/>
        </p:nvPicPr>
        <p:blipFill>
          <a:blip r:embed="rId3">
            <a:alphaModFix/>
          </a:blip>
          <a:stretch>
            <a:fillRect/>
          </a:stretch>
        </p:blipFill>
        <p:spPr>
          <a:xfrm>
            <a:off x="152400" y="1521063"/>
            <a:ext cx="2105300" cy="210138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53"/>
          <p:cNvSpPr txBox="1">
            <a:spLocks noGrp="1"/>
          </p:cNvSpPr>
          <p:nvPr>
            <p:ph type="title"/>
          </p:nvPr>
        </p:nvSpPr>
        <p:spPr>
          <a:xfrm>
            <a:off x="23240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Identifying organizers</a:t>
            </a:r>
            <a:endParaRPr/>
          </a:p>
        </p:txBody>
      </p:sp>
      <p:sp>
        <p:nvSpPr>
          <p:cNvPr id="346" name="Google Shape;346;p53"/>
          <p:cNvSpPr txBox="1">
            <a:spLocks noGrp="1"/>
          </p:cNvSpPr>
          <p:nvPr>
            <p:ph type="body" idx="1"/>
          </p:nvPr>
        </p:nvSpPr>
        <p:spPr>
          <a:xfrm>
            <a:off x="2559325" y="1441175"/>
            <a:ext cx="6172500" cy="315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Survey of hot spots around the country. Where are Xicana/os moving socially, politically and culturally? </a:t>
            </a:r>
            <a:endParaRPr/>
          </a:p>
          <a:p>
            <a:pPr marL="0" lvl="0" indent="0" algn="l" rtl="0">
              <a:spcBef>
                <a:spcPts val="1600"/>
              </a:spcBef>
              <a:spcAft>
                <a:spcPts val="0"/>
              </a:spcAft>
              <a:buNone/>
            </a:pPr>
            <a:r>
              <a:rPr lang="en"/>
              <a:t>Reach out to specific organizers with materials (i.e. The Blueprint, Think Tank and national organizing plan) set up face to face meetings with them. </a:t>
            </a:r>
            <a:endParaRPr/>
          </a:p>
          <a:p>
            <a:pPr marL="0" lvl="0" indent="0" algn="l" rtl="0">
              <a:spcBef>
                <a:spcPts val="1600"/>
              </a:spcBef>
              <a:spcAft>
                <a:spcPts val="1600"/>
              </a:spcAft>
              <a:buNone/>
            </a:pPr>
            <a:r>
              <a:rPr lang="en"/>
              <a:t>Recruit them as on the ground organizers for that region. </a:t>
            </a:r>
            <a:endParaRPr/>
          </a:p>
        </p:txBody>
      </p:sp>
      <p:pic>
        <p:nvPicPr>
          <p:cNvPr id="347" name="Google Shape;347;p53"/>
          <p:cNvPicPr preferRelativeResize="0"/>
          <p:nvPr/>
        </p:nvPicPr>
        <p:blipFill>
          <a:blip r:embed="rId3">
            <a:alphaModFix/>
          </a:blip>
          <a:stretch>
            <a:fillRect/>
          </a:stretch>
        </p:blipFill>
        <p:spPr>
          <a:xfrm>
            <a:off x="152400" y="1363750"/>
            <a:ext cx="2105300" cy="272909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5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it works</a:t>
            </a:r>
            <a:endParaRPr/>
          </a:p>
        </p:txBody>
      </p:sp>
      <p:sp>
        <p:nvSpPr>
          <p:cNvPr id="353" name="Google Shape;353;p54"/>
          <p:cNvSpPr txBox="1">
            <a:spLocks noGrp="1"/>
          </p:cNvSpPr>
          <p:nvPr>
            <p:ph type="body" idx="1"/>
          </p:nvPr>
        </p:nvSpPr>
        <p:spPr>
          <a:xfrm>
            <a:off x="2410100" y="1318150"/>
            <a:ext cx="6321600" cy="327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Two basic entry points for the organizing:</a:t>
            </a:r>
            <a:endParaRPr/>
          </a:p>
          <a:p>
            <a:pPr marL="457200" lvl="0" indent="-342900" algn="l" rtl="0">
              <a:spcBef>
                <a:spcPts val="1600"/>
              </a:spcBef>
              <a:spcAft>
                <a:spcPts val="0"/>
              </a:spcAft>
              <a:buSzPts val="1800"/>
              <a:buAutoNum type="arabicPeriod"/>
            </a:pPr>
            <a:r>
              <a:rPr lang="en"/>
              <a:t>Direct training through a four day seminar.</a:t>
            </a:r>
            <a:endParaRPr/>
          </a:p>
          <a:p>
            <a:pPr marL="457200" lvl="0" indent="-342900" algn="l" rtl="0">
              <a:spcBef>
                <a:spcPts val="0"/>
              </a:spcBef>
              <a:spcAft>
                <a:spcPts val="0"/>
              </a:spcAft>
              <a:buSzPts val="1800"/>
              <a:buAutoNum type="arabicPeriod"/>
            </a:pPr>
            <a:r>
              <a:rPr lang="en"/>
              <a:t>Training through ongoing local committee work</a:t>
            </a:r>
            <a:endParaRPr/>
          </a:p>
          <a:p>
            <a:pPr marL="457200" lvl="0" indent="0" algn="l" rtl="0">
              <a:spcBef>
                <a:spcPts val="1600"/>
              </a:spcBef>
              <a:spcAft>
                <a:spcPts val="1600"/>
              </a:spcAft>
              <a:buNone/>
            </a:pPr>
            <a:r>
              <a:rPr lang="en"/>
              <a:t>Since there are many organizations across the country that provide organizer training it seems important for us to focus more on the organizational and building aspect.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5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Current situation - broadly</a:t>
            </a:r>
            <a:endParaRPr/>
          </a:p>
        </p:txBody>
      </p:sp>
      <p:sp>
        <p:nvSpPr>
          <p:cNvPr id="359" name="Google Shape;359;p55"/>
          <p:cNvSpPr txBox="1">
            <a:spLocks noGrp="1"/>
          </p:cNvSpPr>
          <p:nvPr>
            <p:ph type="body" idx="1"/>
          </p:nvPr>
        </p:nvSpPr>
        <p:spPr>
          <a:xfrm>
            <a:off x="2410100" y="1294050"/>
            <a:ext cx="6321600" cy="330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 lack of social, cultural and political activity across the country. </a:t>
            </a:r>
            <a:endParaRPr/>
          </a:p>
          <a:p>
            <a:pPr marL="0" lvl="0" indent="0" algn="l" rtl="0">
              <a:spcBef>
                <a:spcPts val="1600"/>
              </a:spcBef>
              <a:spcAft>
                <a:spcPts val="0"/>
              </a:spcAft>
              <a:buNone/>
            </a:pPr>
            <a:r>
              <a:rPr lang="en"/>
              <a:t>Lots of successful and unsuccessful organizing projects,</a:t>
            </a:r>
            <a:endParaRPr/>
          </a:p>
          <a:p>
            <a:pPr marL="0" lvl="0" indent="0" algn="l" rtl="0">
              <a:spcBef>
                <a:spcPts val="1600"/>
              </a:spcBef>
              <a:spcAft>
                <a:spcPts val="0"/>
              </a:spcAft>
              <a:buNone/>
            </a:pPr>
            <a:r>
              <a:rPr lang="en"/>
              <a:t>No national coordination.</a:t>
            </a:r>
            <a:endParaRPr/>
          </a:p>
          <a:p>
            <a:pPr marL="0" lvl="0" indent="0" algn="l" rtl="0">
              <a:spcBef>
                <a:spcPts val="1600"/>
              </a:spcBef>
              <a:spcAft>
                <a:spcPts val="0"/>
              </a:spcAft>
              <a:buNone/>
            </a:pPr>
            <a:r>
              <a:rPr lang="en"/>
              <a:t>No articulated Xicana/o analysis of power or the state outside of a basic decolonial ideal.</a:t>
            </a:r>
            <a:endParaRPr/>
          </a:p>
          <a:p>
            <a:pPr marL="0" lvl="0" indent="0" algn="l" rtl="0">
              <a:spcBef>
                <a:spcPts val="1600"/>
              </a:spcBef>
              <a:spcAft>
                <a:spcPts val="1600"/>
              </a:spcAft>
              <a:buNone/>
            </a:pPr>
            <a:endParaRPr/>
          </a:p>
        </p:txBody>
      </p:sp>
      <p:pic>
        <p:nvPicPr>
          <p:cNvPr id="360" name="Google Shape;360;p55"/>
          <p:cNvPicPr preferRelativeResize="0"/>
          <p:nvPr/>
        </p:nvPicPr>
        <p:blipFill>
          <a:blip r:embed="rId3">
            <a:alphaModFix/>
          </a:blip>
          <a:stretch>
            <a:fillRect/>
          </a:stretch>
        </p:blipFill>
        <p:spPr>
          <a:xfrm>
            <a:off x="152400" y="1363750"/>
            <a:ext cx="2105300" cy="272909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pic>
        <p:nvPicPr>
          <p:cNvPr id="365" name="Google Shape;365;p56"/>
          <p:cNvPicPr preferRelativeResize="0"/>
          <p:nvPr/>
        </p:nvPicPr>
        <p:blipFill>
          <a:blip r:embed="rId3">
            <a:alphaModFix/>
          </a:blip>
          <a:stretch>
            <a:fillRect/>
          </a:stretch>
        </p:blipFill>
        <p:spPr>
          <a:xfrm>
            <a:off x="0" y="-111825"/>
            <a:ext cx="9209349" cy="6030850"/>
          </a:xfrm>
          <a:prstGeom prst="rect">
            <a:avLst/>
          </a:prstGeom>
          <a:noFill/>
          <a:ln>
            <a:noFill/>
          </a:ln>
        </p:spPr>
      </p:pic>
      <p:sp>
        <p:nvSpPr>
          <p:cNvPr id="366" name="Google Shape;366;p56"/>
          <p:cNvSpPr txBox="1"/>
          <p:nvPr/>
        </p:nvSpPr>
        <p:spPr>
          <a:xfrm>
            <a:off x="245150" y="3524275"/>
            <a:ext cx="8457300" cy="133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700" b="1">
                <a:solidFill>
                  <a:srgbClr val="FFFFFF"/>
                </a:solidFill>
                <a:latin typeface="Raleway"/>
                <a:ea typeface="Raleway"/>
                <a:cs typeface="Raleway"/>
                <a:sym typeface="Raleway"/>
              </a:rPr>
              <a:t>We need a program</a:t>
            </a:r>
            <a:endParaRPr sz="6700" b="1">
              <a:solidFill>
                <a:srgbClr val="FFFFFF"/>
              </a:solidFill>
              <a:latin typeface="Raleway"/>
              <a:ea typeface="Raleway"/>
              <a:cs typeface="Raleway"/>
              <a:sym typeface="Raleway"/>
            </a:endParaRPr>
          </a:p>
        </p:txBody>
      </p:sp>
      <p:sp>
        <p:nvSpPr>
          <p:cNvPr id="367" name="Google Shape;367;p56"/>
          <p:cNvSpPr txBox="1">
            <a:spLocks noGrp="1"/>
          </p:cNvSpPr>
          <p:nvPr>
            <p:ph type="title"/>
          </p:nvPr>
        </p:nvSpPr>
        <p:spPr>
          <a:xfrm>
            <a:off x="208800" y="3397075"/>
            <a:ext cx="8686800" cy="1542000"/>
          </a:xfrm>
          <a:prstGeom prst="rect">
            <a:avLst/>
          </a:prstGeom>
          <a:ln w="1143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6700">
                <a:solidFill>
                  <a:srgbClr val="FF0000"/>
                </a:solidFill>
              </a:rPr>
              <a:t>We need a program</a:t>
            </a:r>
            <a:endParaRPr sz="6700">
              <a:solidFill>
                <a:srgbClr val="FF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57"/>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Low Intensity Organizing</a:t>
            </a:r>
            <a:endParaRPr/>
          </a:p>
        </p:txBody>
      </p:sp>
      <p:sp>
        <p:nvSpPr>
          <p:cNvPr id="373" name="Google Shape;373;p57"/>
          <p:cNvSpPr txBox="1">
            <a:spLocks noGrp="1"/>
          </p:cNvSpPr>
          <p:nvPr>
            <p:ph type="body" idx="1"/>
          </p:nvPr>
        </p:nvSpPr>
        <p:spPr>
          <a:xfrm>
            <a:off x="2410100" y="1211350"/>
            <a:ext cx="6321600" cy="3386700"/>
          </a:xfrm>
          <a:prstGeom prst="rect">
            <a:avLst/>
          </a:prstGeom>
        </p:spPr>
        <p:txBody>
          <a:bodyPr spcFirstLastPara="1" wrap="square" lIns="91425" tIns="91425" rIns="91425" bIns="91425" anchor="t" anchorCtr="0">
            <a:noAutofit/>
          </a:bodyPr>
          <a:lstStyle/>
          <a:p>
            <a:pPr marL="0" lvl="0" indent="0" algn="l" rtl="0">
              <a:lnSpc>
                <a:spcPct val="114000"/>
              </a:lnSpc>
              <a:spcBef>
                <a:spcPts val="0"/>
              </a:spcBef>
              <a:spcAft>
                <a:spcPts val="0"/>
              </a:spcAft>
              <a:buNone/>
            </a:pPr>
            <a:r>
              <a:rPr lang="en" sz="1200" b="1">
                <a:solidFill>
                  <a:srgbClr val="222222"/>
                </a:solidFill>
                <a:latin typeface="Calibri"/>
                <a:ea typeface="Calibri"/>
                <a:cs typeface="Calibri"/>
                <a:sym typeface="Calibri"/>
              </a:rPr>
              <a:t>Low Intensity Organizing focuses on long-term change.</a:t>
            </a:r>
            <a:r>
              <a:rPr lang="en" sz="1200">
                <a:solidFill>
                  <a:srgbClr val="222222"/>
                </a:solidFill>
                <a:latin typeface="Calibri"/>
                <a:ea typeface="Calibri"/>
                <a:cs typeface="Calibri"/>
                <a:sym typeface="Calibri"/>
              </a:rPr>
              <a:t> -  Change does not happen overnight.  The ability to confront entrenched beliefs and attitudes takes long-term education and political mobilization. </a:t>
            </a:r>
            <a:endParaRPr sz="1200">
              <a:solidFill>
                <a:srgbClr val="222222"/>
              </a:solidFill>
              <a:latin typeface="Calibri"/>
              <a:ea typeface="Calibri"/>
              <a:cs typeface="Calibri"/>
              <a:sym typeface="Calibri"/>
            </a:endParaRPr>
          </a:p>
          <a:p>
            <a:pPr marL="0" lvl="0" indent="0" algn="l" rtl="0">
              <a:lnSpc>
                <a:spcPct val="114000"/>
              </a:lnSpc>
              <a:spcBef>
                <a:spcPts val="0"/>
              </a:spcBef>
              <a:spcAft>
                <a:spcPts val="0"/>
              </a:spcAft>
              <a:buNone/>
            </a:pPr>
            <a:r>
              <a:rPr lang="en" sz="1200" b="1">
                <a:solidFill>
                  <a:srgbClr val="222222"/>
                </a:solidFill>
                <a:latin typeface="Calibri"/>
                <a:ea typeface="Calibri"/>
                <a:cs typeface="Calibri"/>
                <a:sym typeface="Calibri"/>
              </a:rPr>
              <a:t>Low Intensity Organizing rejects single issue organizing.</a:t>
            </a:r>
            <a:r>
              <a:rPr lang="en" sz="1200">
                <a:solidFill>
                  <a:srgbClr val="222222"/>
                </a:solidFill>
                <a:latin typeface="Calibri"/>
                <a:ea typeface="Calibri"/>
                <a:cs typeface="Calibri"/>
                <a:sym typeface="Calibri"/>
              </a:rPr>
              <a:t>- Single issue organizing can be effective in terms of addressing a problem i.e. traffic lights, union drive or an electoral campaign what inevitably happens is the buildup of energy is dissipated until the next official round.   </a:t>
            </a:r>
            <a:endParaRPr sz="1200">
              <a:solidFill>
                <a:srgbClr val="222222"/>
              </a:solidFill>
              <a:latin typeface="Calibri"/>
              <a:ea typeface="Calibri"/>
              <a:cs typeface="Calibri"/>
              <a:sym typeface="Calibri"/>
            </a:endParaRPr>
          </a:p>
          <a:p>
            <a:pPr marL="0" lvl="0" indent="0" algn="l" rtl="0">
              <a:lnSpc>
                <a:spcPct val="114000"/>
              </a:lnSpc>
              <a:spcBef>
                <a:spcPts val="0"/>
              </a:spcBef>
              <a:spcAft>
                <a:spcPts val="0"/>
              </a:spcAft>
              <a:buNone/>
            </a:pPr>
            <a:r>
              <a:rPr lang="en" sz="1200" b="1">
                <a:solidFill>
                  <a:srgbClr val="222222"/>
                </a:solidFill>
                <a:latin typeface="Calibri"/>
                <a:ea typeface="Calibri"/>
                <a:cs typeface="Calibri"/>
                <a:sym typeface="Calibri"/>
              </a:rPr>
              <a:t>Low Intensity Organizing is educational.</a:t>
            </a:r>
            <a:r>
              <a:rPr lang="en" sz="1200">
                <a:solidFill>
                  <a:srgbClr val="222222"/>
                </a:solidFill>
                <a:latin typeface="Calibri"/>
                <a:ea typeface="Calibri"/>
                <a:cs typeface="Calibri"/>
                <a:sym typeface="Calibri"/>
              </a:rPr>
              <a:t>- LIO develops long-term educational programs within communities that focus on strategies for challenging apathy and creating popular education campaigns.  Education produces effective analysis and critique after prolonged discussion and political activity.</a:t>
            </a:r>
            <a:endParaRPr sz="1200">
              <a:solidFill>
                <a:srgbClr val="222222"/>
              </a:solidFill>
              <a:latin typeface="Calibri"/>
              <a:ea typeface="Calibri"/>
              <a:cs typeface="Calibri"/>
              <a:sym typeface="Calibri"/>
            </a:endParaRPr>
          </a:p>
          <a:p>
            <a:pPr marL="0" lvl="0" indent="0" algn="l" rtl="0">
              <a:lnSpc>
                <a:spcPct val="114000"/>
              </a:lnSpc>
              <a:spcBef>
                <a:spcPts val="0"/>
              </a:spcBef>
              <a:spcAft>
                <a:spcPts val="0"/>
              </a:spcAft>
              <a:buNone/>
            </a:pPr>
            <a:r>
              <a:rPr lang="en" sz="1200" b="1">
                <a:solidFill>
                  <a:srgbClr val="222222"/>
                </a:solidFill>
                <a:latin typeface="Calibri"/>
                <a:ea typeface="Calibri"/>
                <a:cs typeface="Calibri"/>
                <a:sym typeface="Calibri"/>
              </a:rPr>
              <a:t>Low Intensity Organizing builds community.</a:t>
            </a:r>
            <a:r>
              <a:rPr lang="en" sz="1200">
                <a:solidFill>
                  <a:srgbClr val="222222"/>
                </a:solidFill>
                <a:latin typeface="Calibri"/>
                <a:ea typeface="Calibri"/>
                <a:cs typeface="Calibri"/>
                <a:sym typeface="Calibri"/>
              </a:rPr>
              <a:t> - LIO builds community through the production of theoretical knowledge and its application by instigating ideological conflict instead of compromise </a:t>
            </a:r>
            <a:endParaRPr sz="1200">
              <a:solidFill>
                <a:srgbClr val="222222"/>
              </a:solidFill>
              <a:latin typeface="Calibri"/>
              <a:ea typeface="Calibri"/>
              <a:cs typeface="Calibri"/>
              <a:sym typeface="Calibri"/>
            </a:endParaRPr>
          </a:p>
          <a:p>
            <a:pPr marL="0" lvl="0" indent="0" algn="l" rtl="0">
              <a:lnSpc>
                <a:spcPct val="114000"/>
              </a:lnSpc>
              <a:spcBef>
                <a:spcPts val="0"/>
              </a:spcBef>
              <a:spcAft>
                <a:spcPts val="0"/>
              </a:spcAft>
              <a:buClr>
                <a:schemeClr val="dk2"/>
              </a:buClr>
              <a:buSzPts val="1100"/>
              <a:buFont typeface="Arial"/>
              <a:buNone/>
            </a:pPr>
            <a:r>
              <a:rPr lang="en" sz="1200" b="1">
                <a:solidFill>
                  <a:srgbClr val="222222"/>
                </a:solidFill>
                <a:latin typeface="Calibri"/>
                <a:ea typeface="Calibri"/>
                <a:cs typeface="Calibri"/>
                <a:sym typeface="Calibri"/>
              </a:rPr>
              <a:t>Low Intensity Organizing builds dual power.</a:t>
            </a:r>
            <a:r>
              <a:rPr lang="en" sz="1200">
                <a:solidFill>
                  <a:srgbClr val="222222"/>
                </a:solidFill>
                <a:latin typeface="Calibri"/>
                <a:ea typeface="Calibri"/>
                <a:cs typeface="Calibri"/>
                <a:sym typeface="Calibri"/>
              </a:rPr>
              <a:t> - Building effective and lasting institutions is important in any struggle for national liberation.  </a:t>
            </a:r>
            <a:endParaRPr sz="1200">
              <a:solidFill>
                <a:srgbClr val="222222"/>
              </a:solidFill>
              <a:latin typeface="Calibri"/>
              <a:ea typeface="Calibri"/>
              <a:cs typeface="Calibri"/>
              <a:sym typeface="Calibri"/>
            </a:endParaRPr>
          </a:p>
          <a:p>
            <a:pPr marL="0" lvl="0" indent="0" algn="l" rtl="0">
              <a:spcBef>
                <a:spcPts val="0"/>
              </a:spcBef>
              <a:spcAft>
                <a:spcPts val="1600"/>
              </a:spcAft>
              <a:buNone/>
            </a:pPr>
            <a:endParaRPr sz="1200">
              <a:solidFill>
                <a:srgbClr val="222222"/>
              </a:solidFill>
              <a:latin typeface="Calibri"/>
              <a:ea typeface="Calibri"/>
              <a:cs typeface="Calibri"/>
              <a:sym typeface="Calibri"/>
            </a:endParaRPr>
          </a:p>
        </p:txBody>
      </p:sp>
      <p:pic>
        <p:nvPicPr>
          <p:cNvPr id="374" name="Google Shape;374;p57"/>
          <p:cNvPicPr preferRelativeResize="0"/>
          <p:nvPr/>
        </p:nvPicPr>
        <p:blipFill>
          <a:blip r:embed="rId3">
            <a:alphaModFix/>
          </a:blip>
          <a:stretch>
            <a:fillRect/>
          </a:stretch>
        </p:blipFill>
        <p:spPr>
          <a:xfrm>
            <a:off x="152400" y="1363750"/>
            <a:ext cx="2105300" cy="272909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1"/>
          <p:cNvSpPr txBox="1">
            <a:spLocks noGrp="1"/>
          </p:cNvSpPr>
          <p:nvPr>
            <p:ph type="title"/>
          </p:nvPr>
        </p:nvSpPr>
        <p:spPr>
          <a:xfrm>
            <a:off x="311700" y="237625"/>
            <a:ext cx="8520600" cy="63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Change Statement</a:t>
            </a:r>
            <a:endParaRPr/>
          </a:p>
        </p:txBody>
      </p:sp>
      <p:graphicFrame>
        <p:nvGraphicFramePr>
          <p:cNvPr id="188" name="Google Shape;188;p31"/>
          <p:cNvGraphicFramePr/>
          <p:nvPr/>
        </p:nvGraphicFramePr>
        <p:xfrm>
          <a:off x="377300" y="1169900"/>
          <a:ext cx="8150050" cy="3540075"/>
        </p:xfrm>
        <a:graphic>
          <a:graphicData uri="http://schemas.openxmlformats.org/drawingml/2006/table">
            <a:tbl>
              <a:tblPr>
                <a:noFill/>
                <a:tableStyleId>{A7AAAEFB-54A1-4E9E-998D-BF975EFAEB1B}</a:tableStyleId>
              </a:tblPr>
              <a:tblGrid>
                <a:gridCol w="1279100"/>
                <a:gridCol w="1347025"/>
                <a:gridCol w="1301750"/>
                <a:gridCol w="1301750"/>
                <a:gridCol w="1313075"/>
                <a:gridCol w="1607350"/>
              </a:tblGrid>
              <a:tr h="717350">
                <a:tc>
                  <a:txBody>
                    <a:bodyPr/>
                    <a:lstStyle/>
                    <a:p>
                      <a:pPr marL="0" lvl="0" indent="0" algn="l" rtl="0">
                        <a:spcBef>
                          <a:spcPts val="0"/>
                        </a:spcBef>
                        <a:spcAft>
                          <a:spcPts val="0"/>
                        </a:spcAft>
                        <a:buNone/>
                      </a:pPr>
                      <a:r>
                        <a:rPr lang="en" sz="1100">
                          <a:latin typeface="Calibri"/>
                          <a:ea typeface="Calibri"/>
                          <a:cs typeface="Calibri"/>
                          <a:sym typeface="Calibri"/>
                        </a:rPr>
                        <a:t>Who</a:t>
                      </a:r>
                      <a:endParaRPr sz="1100">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latin typeface="Calibri"/>
                          <a:ea typeface="Calibri"/>
                          <a:cs typeface="Calibri"/>
                          <a:sym typeface="Calibri"/>
                        </a:rPr>
                        <a:t>Will Change What</a:t>
                      </a:r>
                      <a:endParaRPr sz="1100">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latin typeface="Calibri"/>
                          <a:ea typeface="Calibri"/>
                          <a:cs typeface="Calibri"/>
                          <a:sym typeface="Calibri"/>
                        </a:rPr>
                        <a:t>From What</a:t>
                      </a:r>
                      <a:endParaRPr sz="1100">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latin typeface="Calibri"/>
                          <a:ea typeface="Calibri"/>
                          <a:cs typeface="Calibri"/>
                          <a:sym typeface="Calibri"/>
                        </a:rPr>
                        <a:t>To What</a:t>
                      </a:r>
                      <a:endParaRPr sz="1100">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latin typeface="Calibri"/>
                          <a:ea typeface="Calibri"/>
                          <a:cs typeface="Calibri"/>
                          <a:sym typeface="Calibri"/>
                        </a:rPr>
                        <a:t>When</a:t>
                      </a:r>
                      <a:endParaRPr sz="1100">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latin typeface="Calibri"/>
                          <a:ea typeface="Calibri"/>
                          <a:cs typeface="Calibri"/>
                          <a:sym typeface="Calibri"/>
                        </a:rPr>
                        <a:t>Why</a:t>
                      </a:r>
                      <a:endParaRPr sz="1100">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r>
              <a:tr h="2822725">
                <a:tc>
                  <a:txBody>
                    <a:bodyPr/>
                    <a:lstStyle/>
                    <a:p>
                      <a:pPr marL="0" lvl="0" indent="0" algn="l" rtl="0">
                        <a:spcBef>
                          <a:spcPts val="0"/>
                        </a:spcBef>
                        <a:spcAft>
                          <a:spcPts val="0"/>
                        </a:spcAft>
                        <a:buNone/>
                      </a:pPr>
                      <a:r>
                        <a:rPr lang="en" sz="1100">
                          <a:latin typeface="Calibri"/>
                          <a:ea typeface="Calibri"/>
                          <a:cs typeface="Calibri"/>
                          <a:sym typeface="Calibri"/>
                        </a:rPr>
                        <a:t>Organizers at the Aztlan Center</a:t>
                      </a:r>
                      <a:endParaRPr sz="1100">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latin typeface="Calibri"/>
                          <a:ea typeface="Calibri"/>
                          <a:cs typeface="Calibri"/>
                          <a:sym typeface="Calibri"/>
                        </a:rPr>
                        <a:t>The theory and practice of Xicana/o community organizing</a:t>
                      </a:r>
                      <a:endParaRPr sz="1100">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latin typeface="Calibri"/>
                          <a:ea typeface="Calibri"/>
                          <a:cs typeface="Calibri"/>
                          <a:sym typeface="Calibri"/>
                        </a:rPr>
                        <a:t>A deficit model of organizing that addresses inequality solely from a reform and inclusion paradigm</a:t>
                      </a:r>
                      <a:endParaRPr sz="1100">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latin typeface="Calibri"/>
                          <a:ea typeface="Calibri"/>
                          <a:cs typeface="Calibri"/>
                          <a:sym typeface="Calibri"/>
                        </a:rPr>
                        <a:t>To a pro-nationalist liberation model operating with indigenous philosophy and common vocabulary</a:t>
                      </a:r>
                      <a:endParaRPr sz="1100">
                        <a:latin typeface="Calibri"/>
                        <a:ea typeface="Calibri"/>
                        <a:cs typeface="Calibri"/>
                        <a:sym typeface="Calibri"/>
                      </a:endParaRPr>
                    </a:p>
                    <a:p>
                      <a:pPr marL="0" lvl="0" indent="0" algn="l" rtl="0">
                        <a:spcBef>
                          <a:spcPts val="0"/>
                        </a:spcBef>
                        <a:spcAft>
                          <a:spcPts val="0"/>
                        </a:spcAft>
                        <a:buNone/>
                      </a:pPr>
                      <a:r>
                        <a:rPr lang="en" sz="1100">
                          <a:latin typeface="Calibri"/>
                          <a:ea typeface="Calibri"/>
                          <a:cs typeface="Calibri"/>
                          <a:sym typeface="Calibri"/>
                        </a:rPr>
                        <a:t> </a:t>
                      </a:r>
                      <a:endParaRPr sz="1100">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latin typeface="Calibri"/>
                          <a:ea typeface="Calibri"/>
                          <a:cs typeface="Calibri"/>
                          <a:sym typeface="Calibri"/>
                        </a:rPr>
                        <a:t>During the Aztlan Center Community Organizing Seminars</a:t>
                      </a:r>
                      <a:endParaRPr sz="1100">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latin typeface="Calibri"/>
                          <a:ea typeface="Calibri"/>
                          <a:cs typeface="Calibri"/>
                          <a:sym typeface="Calibri"/>
                        </a:rPr>
                        <a:t>A growing awareness of Xicana/os as indigenous and the deeply structured legal attack on the Xicana/o community</a:t>
                      </a:r>
                      <a:endParaRPr sz="1100">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58"/>
          <p:cNvSpPr txBox="1">
            <a:spLocks noGrp="1"/>
          </p:cNvSpPr>
          <p:nvPr>
            <p:ph type="title"/>
          </p:nvPr>
        </p:nvSpPr>
        <p:spPr>
          <a:xfrm>
            <a:off x="2400250" y="575950"/>
            <a:ext cx="6643500" cy="111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issue is building a sustainable Xicano nation in the 21st century</a:t>
            </a:r>
            <a:endParaRPr/>
          </a:p>
        </p:txBody>
      </p:sp>
      <p:sp>
        <p:nvSpPr>
          <p:cNvPr id="380" name="Google Shape;380;p58"/>
          <p:cNvSpPr txBox="1">
            <a:spLocks noGrp="1"/>
          </p:cNvSpPr>
          <p:nvPr>
            <p:ph type="body" idx="1"/>
          </p:nvPr>
        </p:nvSpPr>
        <p:spPr>
          <a:xfrm>
            <a:off x="2410100" y="1869250"/>
            <a:ext cx="6321600" cy="2729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200" dirty="0">
                <a:solidFill>
                  <a:srgbClr val="222222"/>
                </a:solidFill>
                <a:highlight>
                  <a:srgbClr val="FFFFFF"/>
                </a:highlight>
                <a:latin typeface="Calibri"/>
                <a:ea typeface="Calibri"/>
                <a:cs typeface="Calibri"/>
                <a:sym typeface="Calibri"/>
              </a:rPr>
              <a:t>The original goal of the organizing program was to create four, four day training seminars.  Each one focusing on an aspect of the Nahui Ollin (Tezcatlipoca, Quetzalcoatl, Huitzilopochtli, and Xipe Totec.) This way we would begin to associate these energies with certain aspects of our organizing work. </a:t>
            </a:r>
            <a:endParaRPr sz="1200" dirty="0">
              <a:solidFill>
                <a:srgbClr val="222222"/>
              </a:solidFill>
              <a:highlight>
                <a:srgbClr val="FFFFFF"/>
              </a:highlight>
              <a:latin typeface="Calibri"/>
              <a:ea typeface="Calibri"/>
              <a:cs typeface="Calibri"/>
              <a:sym typeface="Calibri"/>
            </a:endParaRPr>
          </a:p>
          <a:p>
            <a:pPr marL="0" lvl="0" indent="0" algn="l" rtl="0">
              <a:lnSpc>
                <a:spcPct val="100000"/>
              </a:lnSpc>
              <a:spcBef>
                <a:spcPts val="0"/>
              </a:spcBef>
              <a:spcAft>
                <a:spcPts val="0"/>
              </a:spcAft>
              <a:buNone/>
            </a:pPr>
            <a:endParaRPr sz="1100" dirty="0">
              <a:solidFill>
                <a:srgbClr val="222222"/>
              </a:solidFill>
              <a:highlight>
                <a:srgbClr val="FFFFFF"/>
              </a:highlight>
              <a:latin typeface="Calibri"/>
              <a:ea typeface="Calibri"/>
              <a:cs typeface="Calibri"/>
              <a:sym typeface="Calibri"/>
            </a:endParaRPr>
          </a:p>
          <a:p>
            <a:pPr marL="0" lvl="0" indent="0" algn="l" rtl="0">
              <a:lnSpc>
                <a:spcPct val="100000"/>
              </a:lnSpc>
              <a:spcBef>
                <a:spcPts val="0"/>
              </a:spcBef>
              <a:spcAft>
                <a:spcPts val="0"/>
              </a:spcAft>
              <a:buClr>
                <a:schemeClr val="dk2"/>
              </a:buClr>
              <a:buSzPts val="1100"/>
              <a:buFont typeface="Arial"/>
              <a:buNone/>
            </a:pPr>
            <a:r>
              <a:rPr lang="en" sz="1200" dirty="0">
                <a:solidFill>
                  <a:srgbClr val="222222"/>
                </a:solidFill>
                <a:highlight>
                  <a:srgbClr val="FFFFFF"/>
                </a:highlight>
                <a:latin typeface="Calibri"/>
                <a:ea typeface="Calibri"/>
                <a:cs typeface="Calibri"/>
                <a:sym typeface="Calibri"/>
              </a:rPr>
              <a:t>By definition nation is the largest grouping that commands loyalty. Nation is not, nor could it ever </a:t>
            </a:r>
            <a:r>
              <a:rPr lang="en" sz="1200" dirty="0" smtClean="0">
                <a:solidFill>
                  <a:srgbClr val="222222"/>
                </a:solidFill>
                <a:highlight>
                  <a:srgbClr val="FFFFFF"/>
                </a:highlight>
                <a:latin typeface="Calibri"/>
                <a:ea typeface="Calibri"/>
                <a:cs typeface="Calibri"/>
                <a:sym typeface="Calibri"/>
              </a:rPr>
              <a:t>be, </a:t>
            </a:r>
            <a:r>
              <a:rPr lang="en" sz="1200" dirty="0">
                <a:solidFill>
                  <a:srgbClr val="222222"/>
                </a:solidFill>
                <a:highlight>
                  <a:srgbClr val="FFFFFF"/>
                </a:highlight>
                <a:latin typeface="Calibri"/>
                <a:ea typeface="Calibri"/>
                <a:cs typeface="Calibri"/>
                <a:sym typeface="Calibri"/>
              </a:rPr>
              <a:t>a single issue.</a:t>
            </a:r>
            <a:endParaRPr sz="1200" dirty="0">
              <a:solidFill>
                <a:srgbClr val="222222"/>
              </a:solidFill>
              <a:highlight>
                <a:srgbClr val="FFFFFF"/>
              </a:highlight>
              <a:latin typeface="Calibri"/>
              <a:ea typeface="Calibri"/>
              <a:cs typeface="Calibri"/>
              <a:sym typeface="Calibri"/>
            </a:endParaRPr>
          </a:p>
          <a:p>
            <a:pPr marL="0" lvl="0" indent="0" algn="l" rtl="0">
              <a:spcBef>
                <a:spcPts val="0"/>
              </a:spcBef>
              <a:spcAft>
                <a:spcPts val="0"/>
              </a:spcAft>
              <a:buClr>
                <a:schemeClr val="dk2"/>
              </a:buClr>
              <a:buSzPts val="1100"/>
              <a:buFont typeface="Arial"/>
              <a:buNone/>
            </a:pPr>
            <a:r>
              <a:rPr lang="en" sz="1100" b="1" u="sng" dirty="0">
                <a:solidFill>
                  <a:srgbClr val="222222"/>
                </a:solidFill>
                <a:highlight>
                  <a:srgbClr val="FFFFFF"/>
                </a:highlight>
                <a:latin typeface="Calibri"/>
                <a:ea typeface="Calibri"/>
                <a:cs typeface="Calibri"/>
                <a:sym typeface="Calibri"/>
              </a:rPr>
              <a:t> </a:t>
            </a:r>
            <a:endParaRPr sz="1100" b="1" u="sng" dirty="0">
              <a:solidFill>
                <a:srgbClr val="222222"/>
              </a:solidFill>
              <a:highlight>
                <a:srgbClr val="FFFFFF"/>
              </a:highlight>
              <a:latin typeface="Calibri"/>
              <a:ea typeface="Calibri"/>
              <a:cs typeface="Calibri"/>
              <a:sym typeface="Calibri"/>
            </a:endParaRPr>
          </a:p>
          <a:p>
            <a:pPr marL="0" lvl="0" indent="0" algn="l" rtl="0">
              <a:spcBef>
                <a:spcPts val="0"/>
              </a:spcBef>
              <a:spcAft>
                <a:spcPts val="1600"/>
              </a:spcAft>
              <a:buNone/>
            </a:pPr>
            <a:endParaRPr dirty="0"/>
          </a:p>
        </p:txBody>
      </p:sp>
      <p:pic>
        <p:nvPicPr>
          <p:cNvPr id="381" name="Google Shape;381;p58"/>
          <p:cNvPicPr preferRelativeResize="0"/>
          <p:nvPr/>
        </p:nvPicPr>
        <p:blipFill>
          <a:blip r:embed="rId3">
            <a:alphaModFix/>
          </a:blip>
          <a:stretch>
            <a:fillRect/>
          </a:stretch>
        </p:blipFill>
        <p:spPr>
          <a:xfrm>
            <a:off x="152400" y="1687150"/>
            <a:ext cx="2105300" cy="210138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59"/>
          <p:cNvSpPr txBox="1">
            <a:spLocks noGrp="1"/>
          </p:cNvSpPr>
          <p:nvPr>
            <p:ph type="title"/>
          </p:nvPr>
        </p:nvSpPr>
        <p:spPr>
          <a:xfrm>
            <a:off x="2400250" y="575950"/>
            <a:ext cx="6321600" cy="99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Building power and organization within communities is an intentional act.  </a:t>
            </a:r>
            <a:endParaRPr sz="2400"/>
          </a:p>
        </p:txBody>
      </p:sp>
      <p:sp>
        <p:nvSpPr>
          <p:cNvPr id="387" name="Google Shape;387;p59"/>
          <p:cNvSpPr txBox="1"/>
          <p:nvPr/>
        </p:nvSpPr>
        <p:spPr>
          <a:xfrm>
            <a:off x="2503225" y="1572275"/>
            <a:ext cx="6321600" cy="285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222222"/>
                </a:solidFill>
                <a:latin typeface="Calibri"/>
                <a:ea typeface="Calibri"/>
                <a:cs typeface="Calibri"/>
                <a:sym typeface="Calibri"/>
              </a:rPr>
              <a:t>Using Indigenous philosophies, as a training framework for Xicana/o organizers was appealing and the challenge of then developing indigenous epistemologies like the Nahui Ollin, Panche Ve, and In Lak Ech into successful community campaign frames was intriguing. </a:t>
            </a:r>
            <a:endParaRPr sz="1200">
              <a:solidFill>
                <a:srgbClr val="222222"/>
              </a:solidFill>
              <a:latin typeface="Calibri"/>
              <a:ea typeface="Calibri"/>
              <a:cs typeface="Calibri"/>
              <a:sym typeface="Calibri"/>
            </a:endParaRPr>
          </a:p>
          <a:p>
            <a:pPr marL="0" lvl="0" indent="0" algn="l" rtl="0">
              <a:spcBef>
                <a:spcPts val="0"/>
              </a:spcBef>
              <a:spcAft>
                <a:spcPts val="0"/>
              </a:spcAft>
              <a:buNone/>
            </a:pPr>
            <a:endParaRPr sz="1200">
              <a:solidFill>
                <a:srgbClr val="222222"/>
              </a:solidFill>
              <a:latin typeface="Calibri"/>
              <a:ea typeface="Calibri"/>
              <a:cs typeface="Calibri"/>
              <a:sym typeface="Calibri"/>
            </a:endParaRPr>
          </a:p>
          <a:p>
            <a:pPr marL="0" lvl="0" indent="0" algn="l" rtl="0">
              <a:spcBef>
                <a:spcPts val="0"/>
              </a:spcBef>
              <a:spcAft>
                <a:spcPts val="0"/>
              </a:spcAft>
              <a:buClr>
                <a:schemeClr val="dk2"/>
              </a:buClr>
              <a:buSzPts val="1100"/>
              <a:buFont typeface="Arial"/>
              <a:buNone/>
            </a:pPr>
            <a:r>
              <a:rPr lang="en" sz="1500">
                <a:solidFill>
                  <a:srgbClr val="222222"/>
                </a:solidFill>
                <a:latin typeface="Calibri"/>
                <a:ea typeface="Calibri"/>
                <a:cs typeface="Calibri"/>
                <a:sym typeface="Calibri"/>
              </a:rPr>
              <a:t>‘This is close to Clausewitz, who, in Book 4 ('The Engagement'), identified 'fighting' as the 'essential military activity. . . which by its material and psychological effect comprises in simple or compound form the overall object of the war'. But he did not present war as an autonomous act or as a uniform phenomena: 'the probable character and general shape of any war should mainly be assessed in the light of political factors and conditions'. The logical conclusion he drew was that political policy-makers should be the final controlling authority in war.’</a:t>
            </a:r>
            <a:endParaRPr sz="1500">
              <a:solidFill>
                <a:srgbClr val="222222"/>
              </a:solidFill>
              <a:latin typeface="Calibri"/>
              <a:ea typeface="Calibri"/>
              <a:cs typeface="Calibri"/>
              <a:sym typeface="Calibri"/>
            </a:endParaRPr>
          </a:p>
          <a:p>
            <a:pPr marL="0" lvl="0" indent="0" algn="l" rtl="0">
              <a:spcBef>
                <a:spcPts val="0"/>
              </a:spcBef>
              <a:spcAft>
                <a:spcPts val="0"/>
              </a:spcAft>
              <a:buNone/>
            </a:pPr>
            <a:endParaRPr sz="1200">
              <a:solidFill>
                <a:srgbClr val="222222"/>
              </a:solidFill>
              <a:latin typeface="Calibri"/>
              <a:ea typeface="Calibri"/>
              <a:cs typeface="Calibri"/>
              <a:sym typeface="Calibri"/>
            </a:endParaRPr>
          </a:p>
        </p:txBody>
      </p:sp>
      <p:pic>
        <p:nvPicPr>
          <p:cNvPr id="388" name="Google Shape;388;p59"/>
          <p:cNvPicPr preferRelativeResize="0"/>
          <p:nvPr/>
        </p:nvPicPr>
        <p:blipFill>
          <a:blip r:embed="rId3">
            <a:alphaModFix/>
          </a:blip>
          <a:stretch>
            <a:fillRect/>
          </a:stretch>
        </p:blipFill>
        <p:spPr>
          <a:xfrm>
            <a:off x="201825" y="1146850"/>
            <a:ext cx="2198425" cy="284981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60"/>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Space + Time = Will</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7"/>
        <p:cNvGrpSpPr/>
        <p:nvPr/>
      </p:nvGrpSpPr>
      <p:grpSpPr>
        <a:xfrm>
          <a:off x="0" y="0"/>
          <a:ext cx="0" cy="0"/>
          <a:chOff x="0" y="0"/>
          <a:chExt cx="0" cy="0"/>
        </a:xfrm>
      </p:grpSpPr>
      <p:sp>
        <p:nvSpPr>
          <p:cNvPr id="398" name="Google Shape;398;p61"/>
          <p:cNvSpPr txBox="1">
            <a:spLocks noGrp="1"/>
          </p:cNvSpPr>
          <p:nvPr>
            <p:ph type="body" idx="1"/>
          </p:nvPr>
        </p:nvSpPr>
        <p:spPr>
          <a:xfrm>
            <a:off x="5187791" y="1110496"/>
            <a:ext cx="3537600" cy="3405300"/>
          </a:xfrm>
          <a:prstGeom prst="rect">
            <a:avLst/>
          </a:prstGeom>
          <a:noFill/>
          <a:ln>
            <a:noFill/>
          </a:ln>
        </p:spPr>
        <p:txBody>
          <a:bodyPr spcFirstLastPara="1" wrap="square" lIns="75425" tIns="37700" rIns="75425" bIns="37700" anchor="t" anchorCtr="0">
            <a:noAutofit/>
          </a:bodyPr>
          <a:lstStyle/>
          <a:p>
            <a:pPr marL="0" marR="0" lvl="0" indent="0" algn="l" rtl="0">
              <a:lnSpc>
                <a:spcPct val="90000"/>
              </a:lnSpc>
              <a:spcBef>
                <a:spcPts val="0"/>
              </a:spcBef>
              <a:spcAft>
                <a:spcPts val="0"/>
              </a:spcAft>
              <a:buClr>
                <a:srgbClr val="000000"/>
              </a:buClr>
              <a:buSzPts val="1800"/>
              <a:buFont typeface="Times New Roman"/>
              <a:buNone/>
            </a:pPr>
            <a:r>
              <a:rPr lang="en" sz="1800" b="0" i="0" u="none" dirty="0">
                <a:solidFill>
                  <a:srgbClr val="000000"/>
                </a:solidFill>
                <a:latin typeface="Times New Roman"/>
                <a:ea typeface="Times New Roman"/>
                <a:cs typeface="Times New Roman"/>
                <a:sym typeface="Times New Roman"/>
              </a:rPr>
              <a:t>Mao’s military problem was how to organize space so that it could be made to yield time. His political problem was how to </a:t>
            </a:r>
            <a:r>
              <a:rPr lang="en" sz="1800" b="0" i="0" u="none" dirty="0" smtClean="0">
                <a:solidFill>
                  <a:srgbClr val="000000"/>
                </a:solidFill>
                <a:latin typeface="Times New Roman"/>
                <a:ea typeface="Times New Roman"/>
                <a:cs typeface="Times New Roman"/>
                <a:sym typeface="Times New Roman"/>
              </a:rPr>
              <a:t>organize </a:t>
            </a:r>
            <a:r>
              <a:rPr lang="en" sz="1800" b="0" i="0" u="none" dirty="0">
                <a:solidFill>
                  <a:srgbClr val="000000"/>
                </a:solidFill>
                <a:latin typeface="Times New Roman"/>
                <a:ea typeface="Times New Roman"/>
                <a:cs typeface="Times New Roman"/>
                <a:sym typeface="Times New Roman"/>
              </a:rPr>
              <a:t>time so that </a:t>
            </a:r>
            <a:r>
              <a:rPr lang="en" sz="1800" b="0" i="0" u="none" dirty="0" smtClean="0">
                <a:solidFill>
                  <a:srgbClr val="000000"/>
                </a:solidFill>
                <a:latin typeface="Times New Roman"/>
                <a:ea typeface="Times New Roman"/>
                <a:cs typeface="Times New Roman"/>
                <a:sym typeface="Times New Roman"/>
              </a:rPr>
              <a:t>it could </a:t>
            </a:r>
            <a:r>
              <a:rPr lang="en" sz="1800" b="0" i="0" u="none" dirty="0">
                <a:solidFill>
                  <a:srgbClr val="000000"/>
                </a:solidFill>
                <a:latin typeface="Times New Roman"/>
                <a:ea typeface="Times New Roman"/>
                <a:cs typeface="Times New Roman"/>
                <a:sym typeface="Times New Roman"/>
              </a:rPr>
              <a:t>be made to yield will, that quality which makes willingness to sacrifice the order of the day … </a:t>
            </a:r>
            <a:r>
              <a:rPr lang="en" sz="1800" b="1" i="0" u="none" dirty="0">
                <a:solidFill>
                  <a:srgbClr val="000000"/>
                </a:solidFill>
                <a:latin typeface="Times New Roman"/>
                <a:ea typeface="Times New Roman"/>
                <a:cs typeface="Times New Roman"/>
                <a:sym typeface="Times New Roman"/>
              </a:rPr>
              <a:t>Mao’s real military problem was not that of getting the war over </a:t>
            </a:r>
            <a:r>
              <a:rPr lang="en" sz="1800" b="0" i="0" u="none" dirty="0">
                <a:solidFill>
                  <a:srgbClr val="000000"/>
                </a:solidFill>
                <a:latin typeface="Times New Roman"/>
                <a:ea typeface="Times New Roman"/>
                <a:cs typeface="Times New Roman"/>
                <a:sym typeface="Times New Roman"/>
              </a:rPr>
              <a:t>with, the question to which Western military thinkers have directed the greater part of their attention</a:t>
            </a:r>
            <a:r>
              <a:rPr lang="en" sz="1800" b="1" i="0" u="none" dirty="0">
                <a:solidFill>
                  <a:srgbClr val="000000"/>
                </a:solidFill>
                <a:latin typeface="Times New Roman"/>
                <a:ea typeface="Times New Roman"/>
                <a:cs typeface="Times New Roman"/>
                <a:sym typeface="Times New Roman"/>
              </a:rPr>
              <a:t>, but that of keeping it going.</a:t>
            </a:r>
            <a:endParaRPr sz="1800" b="1" i="0" u="none" dirty="0">
              <a:solidFill>
                <a:schemeClr val="dk1"/>
              </a:solidFill>
              <a:latin typeface="Times New Roman"/>
              <a:ea typeface="Times New Roman"/>
              <a:cs typeface="Times New Roman"/>
              <a:sym typeface="Times New Roman"/>
            </a:endParaRPr>
          </a:p>
          <a:p>
            <a:pPr marL="0" marR="0" lvl="0" indent="0" algn="l" rtl="0">
              <a:spcBef>
                <a:spcPts val="400"/>
              </a:spcBef>
              <a:spcAft>
                <a:spcPts val="0"/>
              </a:spcAft>
              <a:buClr>
                <a:schemeClr val="dk1"/>
              </a:buClr>
              <a:buSzPts val="1800"/>
              <a:buFont typeface="Times New Roman"/>
              <a:buNone/>
            </a:pPr>
            <a:endParaRPr sz="1800" b="1" i="0" u="none" dirty="0">
              <a:solidFill>
                <a:schemeClr val="dk1"/>
              </a:solidFill>
              <a:latin typeface="Times New Roman"/>
              <a:ea typeface="Times New Roman"/>
              <a:cs typeface="Times New Roman"/>
              <a:sym typeface="Times New Roman"/>
            </a:endParaRPr>
          </a:p>
        </p:txBody>
      </p:sp>
      <p:pic>
        <p:nvPicPr>
          <p:cNvPr id="399" name="Google Shape;399;p61" descr="unk-mountains.jpeg"/>
          <p:cNvPicPr preferRelativeResize="0">
            <a:picLocks noGrp="1"/>
          </p:cNvPicPr>
          <p:nvPr>
            <p:ph type="body" idx="1"/>
          </p:nvPr>
        </p:nvPicPr>
        <p:blipFill rotWithShape="1">
          <a:blip r:embed="rId3">
            <a:alphaModFix/>
          </a:blip>
          <a:srcRect l="2986" t="10565" r="5963" b="3883"/>
          <a:stretch/>
        </p:blipFill>
        <p:spPr>
          <a:xfrm>
            <a:off x="441483" y="1194197"/>
            <a:ext cx="4277700" cy="3379800"/>
          </a:xfrm>
          <a:prstGeom prst="rect">
            <a:avLst/>
          </a:prstGeom>
          <a:noFill/>
          <a:ln w="57150" cap="flat" cmpd="sng">
            <a:solidFill>
              <a:schemeClr val="dk1"/>
            </a:solidFill>
            <a:prstDash val="solid"/>
            <a:miter lim="800000"/>
            <a:headEnd type="none" w="sm" len="sm"/>
            <a:tailEnd type="none" w="sm" len="sm"/>
          </a:ln>
        </p:spPr>
      </p:pic>
      <p:sp>
        <p:nvSpPr>
          <p:cNvPr id="400" name="Google Shape;400;p61"/>
          <p:cNvSpPr txBox="1"/>
          <p:nvPr/>
        </p:nvSpPr>
        <p:spPr>
          <a:xfrm>
            <a:off x="268605" y="4738449"/>
            <a:ext cx="8456700" cy="297000"/>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Clr>
                <a:srgbClr val="000000"/>
              </a:buClr>
              <a:buSzPts val="1000"/>
              <a:buFont typeface="Times New Roman"/>
              <a:buNone/>
            </a:pPr>
            <a:r>
              <a:rPr lang="en" sz="1000" b="0" i="0" u="none">
                <a:solidFill>
                  <a:srgbClr val="000000"/>
                </a:solidFill>
                <a:latin typeface="Times New Roman"/>
                <a:ea typeface="Times New Roman"/>
                <a:cs typeface="Times New Roman"/>
                <a:sym typeface="Times New Roman"/>
              </a:rPr>
              <a:t>Katzenbach, E. L. Jr. “Time, Space and Will: The politico-military views of Mao Tse Tung,” in the “The Guerilla and how to</a:t>
            </a:r>
            <a:r>
              <a:rPr lang="en" sz="1000">
                <a:latin typeface="Times New Roman"/>
                <a:ea typeface="Times New Roman"/>
                <a:cs typeface="Times New Roman"/>
                <a:sym typeface="Times New Roman"/>
              </a:rPr>
              <a:t> f</a:t>
            </a:r>
            <a:r>
              <a:rPr lang="en" sz="1000" b="0" i="0" u="none">
                <a:solidFill>
                  <a:srgbClr val="000000"/>
                </a:solidFill>
                <a:latin typeface="Times New Roman"/>
                <a:ea typeface="Times New Roman"/>
                <a:cs typeface="Times New Roman"/>
                <a:sym typeface="Times New Roman"/>
              </a:rPr>
              <a:t>ight him”. Edited by Col. T. N. Greene; Frederick A. Praeger, pg. 13</a:t>
            </a:r>
            <a:endParaRPr sz="1200"/>
          </a:p>
        </p:txBody>
      </p:sp>
      <p:sp>
        <p:nvSpPr>
          <p:cNvPr id="401" name="Google Shape;401;p61"/>
          <p:cNvSpPr txBox="1">
            <a:spLocks noGrp="1"/>
          </p:cNvSpPr>
          <p:nvPr>
            <p:ph type="title"/>
          </p:nvPr>
        </p:nvSpPr>
        <p:spPr>
          <a:xfrm>
            <a:off x="682943" y="134302"/>
            <a:ext cx="8136600" cy="872100"/>
          </a:xfrm>
          <a:prstGeom prst="rect">
            <a:avLst/>
          </a:prstGeom>
          <a:noFill/>
          <a:ln>
            <a:noFill/>
          </a:ln>
        </p:spPr>
        <p:txBody>
          <a:bodyPr spcFirstLastPara="1" wrap="square" lIns="0" tIns="37700" rIns="0" bIns="37700" anchor="b" anchorCtr="0">
            <a:noAutofit/>
          </a:bodyPr>
          <a:lstStyle/>
          <a:p>
            <a:pPr marL="0" marR="0" lvl="0" indent="0" algn="l" rtl="0">
              <a:lnSpc>
                <a:spcPct val="95000"/>
              </a:lnSpc>
              <a:spcBef>
                <a:spcPts val="0"/>
              </a:spcBef>
              <a:spcAft>
                <a:spcPts val="0"/>
              </a:spcAft>
              <a:buClr>
                <a:srgbClr val="000000"/>
              </a:buClr>
              <a:buSzPts val="6000"/>
              <a:buFont typeface="Arial"/>
              <a:buNone/>
            </a:pPr>
            <a:r>
              <a:rPr lang="en" sz="6000" b="1" i="0" u="none" strike="noStrike" cap="none">
                <a:solidFill>
                  <a:srgbClr val="000000"/>
                </a:solidFill>
                <a:latin typeface="Arial"/>
                <a:ea typeface="Arial"/>
                <a:cs typeface="Arial"/>
                <a:sym typeface="Arial"/>
              </a:rPr>
              <a:t>Space + Time = Will</a:t>
            </a:r>
            <a:endParaRPr/>
          </a:p>
        </p:txBody>
      </p:sp>
    </p:spTree>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62"/>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Sample Bibliography</a:t>
            </a:r>
            <a:endParaRPr/>
          </a:p>
        </p:txBody>
      </p:sp>
      <p:sp>
        <p:nvSpPr>
          <p:cNvPr id="407" name="Google Shape;407;p62"/>
          <p:cNvSpPr txBox="1">
            <a:spLocks noGrp="1"/>
          </p:cNvSpPr>
          <p:nvPr>
            <p:ph type="body" idx="1"/>
          </p:nvPr>
        </p:nvSpPr>
        <p:spPr>
          <a:xfrm>
            <a:off x="2954951" y="1211350"/>
            <a:ext cx="5766900" cy="3002400"/>
          </a:xfrm>
          <a:prstGeom prst="rect">
            <a:avLst/>
          </a:prstGeom>
        </p:spPr>
        <p:txBody>
          <a:bodyPr spcFirstLastPara="1" wrap="square" lIns="91425" tIns="91425" rIns="91425" bIns="91425" anchor="t" anchorCtr="0">
            <a:noAutofit/>
          </a:bodyPr>
          <a:lstStyle/>
          <a:p>
            <a:pPr marL="23495" lvl="0" indent="0" algn="l" rtl="0">
              <a:lnSpc>
                <a:spcPct val="100000"/>
              </a:lnSpc>
              <a:spcBef>
                <a:spcPts val="0"/>
              </a:spcBef>
              <a:spcAft>
                <a:spcPts val="0"/>
              </a:spcAft>
              <a:buClr>
                <a:schemeClr val="dk2"/>
              </a:buClr>
              <a:buSzPts val="1100"/>
              <a:buFont typeface="Arial"/>
              <a:buNone/>
            </a:pPr>
            <a:r>
              <a:rPr lang="en" sz="1200">
                <a:latin typeface="Calibri"/>
                <a:ea typeface="Calibri"/>
                <a:cs typeface="Calibri"/>
                <a:sym typeface="Calibri"/>
              </a:rPr>
              <a:t>Whither Anarchism? By Kristian Williams</a:t>
            </a:r>
            <a:endParaRPr sz="1200">
              <a:latin typeface="Calibri"/>
              <a:ea typeface="Calibri"/>
              <a:cs typeface="Calibri"/>
              <a:sym typeface="Calibri"/>
            </a:endParaRPr>
          </a:p>
          <a:p>
            <a:pPr marL="0" lvl="0" indent="0" algn="l" rtl="0">
              <a:lnSpc>
                <a:spcPct val="100000"/>
              </a:lnSpc>
              <a:spcBef>
                <a:spcPts val="0"/>
              </a:spcBef>
              <a:spcAft>
                <a:spcPts val="0"/>
              </a:spcAft>
              <a:buClr>
                <a:schemeClr val="dk2"/>
              </a:buClr>
              <a:buSzPts val="1100"/>
              <a:buFont typeface="Arial"/>
              <a:buNone/>
            </a:pPr>
            <a:r>
              <a:rPr lang="en" sz="1200">
                <a:latin typeface="Calibri"/>
                <a:ea typeface="Calibri"/>
                <a:cs typeface="Calibri"/>
                <a:sym typeface="Calibri"/>
              </a:rPr>
              <a:t>“The Coming Insurrection” by The Invisible Committee</a:t>
            </a:r>
            <a:endParaRPr sz="1200">
              <a:latin typeface="Calibri"/>
              <a:ea typeface="Calibri"/>
              <a:cs typeface="Calibri"/>
              <a:sym typeface="Calibri"/>
            </a:endParaRPr>
          </a:p>
          <a:p>
            <a:pPr marL="0" lvl="0" indent="0" algn="l" rtl="0">
              <a:lnSpc>
                <a:spcPct val="100000"/>
              </a:lnSpc>
              <a:spcBef>
                <a:spcPts val="0"/>
              </a:spcBef>
              <a:spcAft>
                <a:spcPts val="0"/>
              </a:spcAft>
              <a:buNone/>
            </a:pPr>
            <a:r>
              <a:rPr lang="en" sz="1200">
                <a:latin typeface="Calibri"/>
                <a:ea typeface="Calibri"/>
                <a:cs typeface="Calibri"/>
                <a:sym typeface="Calibri"/>
              </a:rPr>
              <a:t>E.L. Katzenbach. “Space + Time = Will: The political theories of Mao Tse Tung” (The Guerilla and How to Fight Him pdf)</a:t>
            </a:r>
            <a:endParaRPr sz="1200">
              <a:latin typeface="Calibri"/>
              <a:ea typeface="Calibri"/>
              <a:cs typeface="Calibri"/>
              <a:sym typeface="Calibri"/>
            </a:endParaRPr>
          </a:p>
          <a:p>
            <a:pPr marL="0" lvl="0" indent="0" algn="l" rtl="0">
              <a:lnSpc>
                <a:spcPct val="100000"/>
              </a:lnSpc>
              <a:spcBef>
                <a:spcPts val="0"/>
              </a:spcBef>
              <a:spcAft>
                <a:spcPts val="0"/>
              </a:spcAft>
              <a:buNone/>
            </a:pPr>
            <a:r>
              <a:rPr lang="en" sz="1200">
                <a:latin typeface="Calibri"/>
                <a:ea typeface="Calibri"/>
                <a:cs typeface="Calibri"/>
                <a:sym typeface="Calibri"/>
              </a:rPr>
              <a:t>Asad Haider, “Mistaken Identity: Race and Class in the age of Trump.”</a:t>
            </a:r>
            <a:endParaRPr sz="1200">
              <a:latin typeface="Calibri"/>
              <a:ea typeface="Calibri"/>
              <a:cs typeface="Calibri"/>
              <a:sym typeface="Calibri"/>
            </a:endParaRPr>
          </a:p>
          <a:p>
            <a:pPr marL="0" lvl="0" indent="0" algn="l" rtl="0">
              <a:lnSpc>
                <a:spcPct val="100000"/>
              </a:lnSpc>
              <a:spcBef>
                <a:spcPts val="0"/>
              </a:spcBef>
              <a:spcAft>
                <a:spcPts val="0"/>
              </a:spcAft>
              <a:buNone/>
            </a:pPr>
            <a:r>
              <a:rPr lang="en" sz="1100">
                <a:solidFill>
                  <a:srgbClr val="000000"/>
                </a:solidFill>
                <a:latin typeface="Arial"/>
                <a:ea typeface="Arial"/>
                <a:cs typeface="Arial"/>
                <a:sym typeface="Arial"/>
              </a:rPr>
              <a:t>Amilcar Cabral. “The Weapon of Theory” The Journal of Pan African Studies, vol.3, no.5, e-Document, December 2009</a:t>
            </a:r>
            <a:endParaRPr sz="11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sz="1100">
                <a:solidFill>
                  <a:srgbClr val="000000"/>
                </a:solidFill>
                <a:latin typeface="Arial"/>
                <a:ea typeface="Arial"/>
                <a:cs typeface="Arial"/>
                <a:sym typeface="Arial"/>
              </a:rPr>
              <a:t>Frantz Fanon. Wretched of the Earth</a:t>
            </a:r>
            <a:endParaRPr sz="11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sz="1100">
                <a:solidFill>
                  <a:srgbClr val="000000"/>
                </a:solidFill>
                <a:latin typeface="Arial"/>
                <a:ea typeface="Arial"/>
                <a:cs typeface="Arial"/>
                <a:sym typeface="Arial"/>
              </a:rPr>
              <a:t>Mao Tse Tung - Selected Readings (On Protracted Warfare, On Practice, On Theory)</a:t>
            </a:r>
            <a:endParaRPr sz="11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sz="1200">
                <a:latin typeface="Calibri"/>
                <a:ea typeface="Calibri"/>
                <a:cs typeface="Calibri"/>
                <a:sym typeface="Calibri"/>
              </a:rPr>
              <a:t>David Kilcullen. “Out of the Mountains: the coming age of the urban guerilla”, 2014.</a:t>
            </a:r>
            <a:endParaRPr sz="1200">
              <a:solidFill>
                <a:srgbClr val="000000"/>
              </a:solidFill>
              <a:latin typeface="Calibri"/>
              <a:ea typeface="Calibri"/>
              <a:cs typeface="Calibri"/>
              <a:sym typeface="Calibri"/>
            </a:endParaRPr>
          </a:p>
          <a:p>
            <a:pPr marL="0" lvl="0" indent="0" algn="l" rtl="0">
              <a:lnSpc>
                <a:spcPct val="100000"/>
              </a:lnSpc>
              <a:spcBef>
                <a:spcPts val="0"/>
              </a:spcBef>
              <a:spcAft>
                <a:spcPts val="0"/>
              </a:spcAft>
              <a:buNone/>
            </a:pPr>
            <a:r>
              <a:rPr lang="en" sz="1100">
                <a:solidFill>
                  <a:srgbClr val="000000"/>
                </a:solidFill>
                <a:latin typeface="Arial"/>
                <a:ea typeface="Arial"/>
                <a:cs typeface="Arial"/>
                <a:sym typeface="Arial"/>
              </a:rPr>
              <a:t>T.X. Hammes. “Fourth Generation Warfare Evolves, Fifth Emerges” Military Review, May-June 2007.</a:t>
            </a:r>
            <a:endParaRPr sz="110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sz="1100">
                <a:solidFill>
                  <a:srgbClr val="000000"/>
                </a:solidFill>
                <a:latin typeface="Arial"/>
                <a:ea typeface="Arial"/>
                <a:cs typeface="Arial"/>
                <a:sym typeface="Arial"/>
              </a:rPr>
              <a:t>Gene Sharp. Self Liberation a guide to strategic planning for action to end a dictatorship and other oppressions</a:t>
            </a:r>
            <a:endParaRPr sz="1100">
              <a:solidFill>
                <a:srgbClr val="000000"/>
              </a:solidFill>
              <a:latin typeface="Arial"/>
              <a:ea typeface="Arial"/>
              <a:cs typeface="Arial"/>
              <a:sym typeface="Arial"/>
            </a:endParaRPr>
          </a:p>
          <a:p>
            <a:pPr marL="0" lvl="0" indent="0" algn="l" rtl="0">
              <a:lnSpc>
                <a:spcPct val="100000"/>
              </a:lnSpc>
              <a:spcBef>
                <a:spcPts val="0"/>
              </a:spcBef>
              <a:spcAft>
                <a:spcPts val="0"/>
              </a:spcAft>
              <a:buClr>
                <a:schemeClr val="dk2"/>
              </a:buClr>
              <a:buSzPts val="1100"/>
              <a:buFont typeface="Arial"/>
              <a:buNone/>
            </a:pPr>
            <a:r>
              <a:rPr lang="en" sz="1100">
                <a:solidFill>
                  <a:srgbClr val="000000"/>
                </a:solidFill>
                <a:latin typeface="Arial"/>
                <a:ea typeface="Arial"/>
                <a:cs typeface="Arial"/>
                <a:sym typeface="Arial"/>
              </a:rPr>
              <a:t>Gene Sharp. From Dictatorship to Democracy a conceptual framework for liberation.</a:t>
            </a:r>
            <a:endParaRPr sz="1100">
              <a:solidFill>
                <a:srgbClr val="000000"/>
              </a:solidFill>
              <a:latin typeface="Arial"/>
              <a:ea typeface="Arial"/>
              <a:cs typeface="Arial"/>
              <a:sym typeface="Arial"/>
            </a:endParaRPr>
          </a:p>
        </p:txBody>
      </p:sp>
      <p:pic>
        <p:nvPicPr>
          <p:cNvPr id="408" name="Google Shape;408;p62"/>
          <p:cNvPicPr preferRelativeResize="0"/>
          <p:nvPr/>
        </p:nvPicPr>
        <p:blipFill>
          <a:blip r:embed="rId3">
            <a:alphaModFix/>
          </a:blip>
          <a:stretch>
            <a:fillRect/>
          </a:stretch>
        </p:blipFill>
        <p:spPr>
          <a:xfrm>
            <a:off x="294950" y="1484650"/>
            <a:ext cx="2105300" cy="272909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2"/>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One Approach</a:t>
            </a:r>
            <a:endParaRPr/>
          </a:p>
        </p:txBody>
      </p:sp>
      <p:sp>
        <p:nvSpPr>
          <p:cNvPr id="194" name="Google Shape;194;p32"/>
          <p:cNvSpPr txBox="1">
            <a:spLocks noGrp="1"/>
          </p:cNvSpPr>
          <p:nvPr>
            <p:ph type="body" idx="1"/>
          </p:nvPr>
        </p:nvSpPr>
        <p:spPr>
          <a:xfrm>
            <a:off x="2764775" y="1211350"/>
            <a:ext cx="5957100" cy="33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Centralized policy or mission.</a:t>
            </a:r>
            <a:endParaRPr/>
          </a:p>
          <a:p>
            <a:pPr marL="0" lvl="0" indent="0" algn="l" rtl="0">
              <a:spcBef>
                <a:spcPts val="1600"/>
              </a:spcBef>
              <a:spcAft>
                <a:spcPts val="0"/>
              </a:spcAft>
              <a:buNone/>
            </a:pPr>
            <a:r>
              <a:rPr lang="en"/>
              <a:t>A network of organizers who understand the implications of nation building.  </a:t>
            </a:r>
            <a:endParaRPr/>
          </a:p>
          <a:p>
            <a:pPr marL="0" lvl="0" indent="0" algn="l" rtl="0">
              <a:spcBef>
                <a:spcPts val="1600"/>
              </a:spcBef>
              <a:spcAft>
                <a:spcPts val="0"/>
              </a:spcAft>
              <a:buNone/>
            </a:pPr>
            <a:r>
              <a:rPr lang="en"/>
              <a:t>Facilitating Leadership through education.</a:t>
            </a:r>
            <a:endParaRPr/>
          </a:p>
          <a:p>
            <a:pPr marL="0" lvl="0" indent="0" algn="l" rtl="0">
              <a:spcBef>
                <a:spcPts val="1600"/>
              </a:spcBef>
              <a:spcAft>
                <a:spcPts val="1600"/>
              </a:spcAft>
              <a:buNone/>
            </a:pPr>
            <a:r>
              <a:rPr lang="en"/>
              <a:t>Build online trainings to begin.</a:t>
            </a:r>
            <a:endParaRPr/>
          </a:p>
        </p:txBody>
      </p:sp>
      <p:pic>
        <p:nvPicPr>
          <p:cNvPr id="195" name="Google Shape;195;p32"/>
          <p:cNvPicPr preferRelativeResize="0"/>
          <p:nvPr/>
        </p:nvPicPr>
        <p:blipFill>
          <a:blip r:embed="rId3">
            <a:alphaModFix/>
          </a:blip>
          <a:stretch>
            <a:fillRect/>
          </a:stretch>
        </p:blipFill>
        <p:spPr>
          <a:xfrm>
            <a:off x="189675" y="1432075"/>
            <a:ext cx="2095449" cy="209155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3"/>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Demographics for the next 50 years</a:t>
            </a:r>
            <a:endParaRPr/>
          </a:p>
        </p:txBody>
      </p:sp>
      <p:sp>
        <p:nvSpPr>
          <p:cNvPr id="201" name="Google Shape;201;p33"/>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34" descr="jo2338.gif"/>
          <p:cNvPicPr preferRelativeResize="0"/>
          <p:nvPr/>
        </p:nvPicPr>
        <p:blipFill rotWithShape="1">
          <a:blip r:embed="rId3">
            <a:alphaModFix amt="27000"/>
          </a:blip>
          <a:srcRect/>
          <a:stretch/>
        </p:blipFill>
        <p:spPr>
          <a:xfrm>
            <a:off x="5518620" y="178437"/>
            <a:ext cx="3464691" cy="3958788"/>
          </a:xfrm>
          <a:prstGeom prst="rect">
            <a:avLst/>
          </a:prstGeom>
          <a:noFill/>
          <a:ln>
            <a:noFill/>
          </a:ln>
        </p:spPr>
      </p:pic>
      <p:sp>
        <p:nvSpPr>
          <p:cNvPr id="208" name="Google Shape;208;p34"/>
          <p:cNvSpPr txBox="1"/>
          <p:nvPr/>
        </p:nvSpPr>
        <p:spPr>
          <a:xfrm>
            <a:off x="7385489" y="215411"/>
            <a:ext cx="1368900" cy="2769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209" name="Google Shape;209;p34"/>
          <p:cNvSpPr txBox="1">
            <a:spLocks noGrp="1"/>
          </p:cNvSpPr>
          <p:nvPr>
            <p:ph type="title"/>
          </p:nvPr>
        </p:nvSpPr>
        <p:spPr>
          <a:xfrm>
            <a:off x="457200" y="62601"/>
            <a:ext cx="8229600" cy="857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5400"/>
              <a:buFont typeface="Arial"/>
              <a:buNone/>
            </a:pPr>
            <a:r>
              <a:rPr lang="en" sz="4600" b="0" i="0" u="none" strike="noStrike" cap="none">
                <a:solidFill>
                  <a:schemeClr val="dk1"/>
                </a:solidFill>
                <a:latin typeface="Arial"/>
                <a:ea typeface="Arial"/>
                <a:cs typeface="Arial"/>
                <a:sym typeface="Arial"/>
              </a:rPr>
              <a:t>Mega-trends of the future</a:t>
            </a:r>
            <a:r>
              <a:rPr lang="en" sz="3160" b="0" i="0" u="none" strike="noStrike" cap="none">
                <a:solidFill>
                  <a:schemeClr val="dk1"/>
                </a:solidFill>
                <a:latin typeface="Arial"/>
                <a:ea typeface="Arial"/>
                <a:cs typeface="Arial"/>
                <a:sym typeface="Arial"/>
              </a:rPr>
              <a:t>.</a:t>
            </a:r>
            <a:endParaRPr sz="3160" b="0" i="0" u="none" strike="noStrike" cap="none">
              <a:solidFill>
                <a:schemeClr val="dk1"/>
              </a:solidFill>
              <a:latin typeface="Arial"/>
              <a:ea typeface="Arial"/>
              <a:cs typeface="Arial"/>
              <a:sym typeface="Arial"/>
            </a:endParaRPr>
          </a:p>
        </p:txBody>
      </p:sp>
      <p:sp>
        <p:nvSpPr>
          <p:cNvPr id="210" name="Google Shape;210;p34"/>
          <p:cNvSpPr txBox="1">
            <a:spLocks noGrp="1"/>
          </p:cNvSpPr>
          <p:nvPr>
            <p:ph type="body" idx="1"/>
          </p:nvPr>
        </p:nvSpPr>
        <p:spPr>
          <a:xfrm>
            <a:off x="457200" y="985225"/>
            <a:ext cx="5061300" cy="1800300"/>
          </a:xfrm>
          <a:prstGeom prst="rect">
            <a:avLst/>
          </a:prstGeom>
          <a:noFill/>
          <a:ln>
            <a:noFill/>
          </a:ln>
        </p:spPr>
        <p:txBody>
          <a:bodyPr spcFirstLastPara="1" wrap="square" lIns="91425" tIns="45700" rIns="91425" bIns="45700" anchor="t" anchorCtr="0">
            <a:noAutofit/>
          </a:bodyPr>
          <a:lstStyle/>
          <a:p>
            <a:pPr marL="342900" marR="0" lvl="0" indent="-279400" algn="l" rtl="0">
              <a:spcBef>
                <a:spcPts val="0"/>
              </a:spcBef>
              <a:spcAft>
                <a:spcPts val="0"/>
              </a:spcAft>
              <a:buClr>
                <a:srgbClr val="FF0000"/>
              </a:buClr>
              <a:buSzPts val="2200"/>
              <a:buFont typeface="Arial"/>
              <a:buChar char="•"/>
            </a:pPr>
            <a:r>
              <a:rPr lang="en" sz="2200" b="0" i="0" u="none" strike="noStrike" cap="none">
                <a:solidFill>
                  <a:srgbClr val="FF0000"/>
                </a:solidFill>
                <a:latin typeface="Arial"/>
                <a:ea typeface="Arial"/>
                <a:cs typeface="Arial"/>
                <a:sym typeface="Arial"/>
              </a:rPr>
              <a:t>Population growth</a:t>
            </a:r>
            <a:endParaRPr sz="2200"/>
          </a:p>
          <a:p>
            <a:pPr marL="342900" marR="0" lvl="0" indent="-279400" algn="l" rtl="0">
              <a:spcBef>
                <a:spcPts val="640"/>
              </a:spcBef>
              <a:spcAft>
                <a:spcPts val="0"/>
              </a:spcAft>
              <a:buClr>
                <a:srgbClr val="FF0000"/>
              </a:buClr>
              <a:buSzPts val="2200"/>
              <a:buFont typeface="Arial"/>
              <a:buChar char="•"/>
            </a:pPr>
            <a:r>
              <a:rPr lang="en" sz="2200" b="0" i="0" u="none" strike="noStrike" cap="none">
                <a:solidFill>
                  <a:srgbClr val="FF0000"/>
                </a:solidFill>
                <a:latin typeface="Arial"/>
                <a:ea typeface="Arial"/>
                <a:cs typeface="Arial"/>
                <a:sym typeface="Arial"/>
              </a:rPr>
              <a:t>Urbanization</a:t>
            </a:r>
            <a:endParaRPr sz="2200"/>
          </a:p>
          <a:p>
            <a:pPr marL="342900" marR="0" lvl="0" indent="-279400" algn="l" rtl="0">
              <a:spcBef>
                <a:spcPts val="640"/>
              </a:spcBef>
              <a:spcAft>
                <a:spcPts val="0"/>
              </a:spcAft>
              <a:buClr>
                <a:srgbClr val="FF0000"/>
              </a:buClr>
              <a:buSzPts val="2200"/>
              <a:buFont typeface="Arial"/>
              <a:buChar char="•"/>
            </a:pPr>
            <a:r>
              <a:rPr lang="en" sz="2200" b="0" i="0" u="none" strike="noStrike" cap="none">
                <a:solidFill>
                  <a:srgbClr val="FF0000"/>
                </a:solidFill>
                <a:latin typeface="Arial"/>
                <a:ea typeface="Arial"/>
                <a:cs typeface="Arial"/>
                <a:sym typeface="Arial"/>
              </a:rPr>
              <a:t>Littoralization</a:t>
            </a:r>
            <a:endParaRPr sz="2200"/>
          </a:p>
          <a:p>
            <a:pPr marL="342900" marR="0" lvl="0" indent="-279400" algn="l" rtl="0">
              <a:spcBef>
                <a:spcPts val="640"/>
              </a:spcBef>
              <a:spcAft>
                <a:spcPts val="0"/>
              </a:spcAft>
              <a:buClr>
                <a:srgbClr val="FF0000"/>
              </a:buClr>
              <a:buSzPts val="2200"/>
              <a:buFont typeface="Arial"/>
              <a:buChar char="•"/>
            </a:pPr>
            <a:r>
              <a:rPr lang="en" sz="2200" b="0" i="0" u="none" strike="noStrike" cap="none">
                <a:solidFill>
                  <a:srgbClr val="FF0000"/>
                </a:solidFill>
                <a:latin typeface="Arial"/>
                <a:ea typeface="Arial"/>
                <a:cs typeface="Arial"/>
                <a:sym typeface="Arial"/>
              </a:rPr>
              <a:t>Connectedness</a:t>
            </a:r>
            <a:endParaRPr sz="2200" b="0" i="0" u="none" strike="noStrike" cap="none">
              <a:solidFill>
                <a:srgbClr val="FF0000"/>
              </a:solidFill>
              <a:latin typeface="Arial"/>
              <a:ea typeface="Arial"/>
              <a:cs typeface="Arial"/>
              <a:sym typeface="Arial"/>
            </a:endParaRPr>
          </a:p>
        </p:txBody>
      </p:sp>
      <p:sp>
        <p:nvSpPr>
          <p:cNvPr id="211" name="Google Shape;211;p34"/>
          <p:cNvSpPr txBox="1"/>
          <p:nvPr/>
        </p:nvSpPr>
        <p:spPr>
          <a:xfrm>
            <a:off x="457200" y="2785523"/>
            <a:ext cx="8229600" cy="2146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500">
                <a:solidFill>
                  <a:schemeClr val="dk1"/>
                </a:solidFill>
                <a:latin typeface="Arial"/>
                <a:ea typeface="Arial"/>
                <a:cs typeface="Arial"/>
                <a:sym typeface="Arial"/>
              </a:rPr>
              <a:t>The mega trends of population growth, urbanization, littoralization and connectedness suggest that conflict is increasingly likely to occur in coastal cities, in underdeveloped regions of the middle East, Africa, Latin America, and Asia, and in highly networked, connected settings. We’re still likely to experience wars between nation-state, and conflict in remote areas such as mountain jungles, and deserts wills till undoubtedly occur. But the trends are clear: more people than ever before in history will be competing for scarcer and scarcer resources in poorly governed areas that lack adequate infrastructure, and these areas will be more and more closely connected to the global system, so that local conflict will have far wider effects. </a:t>
            </a:r>
            <a:endParaRPr sz="1500">
              <a:solidFill>
                <a:schemeClr val="dk1"/>
              </a:solidFill>
              <a:latin typeface="Arial"/>
              <a:ea typeface="Arial"/>
              <a:cs typeface="Arial"/>
              <a:sym typeface="Arial"/>
            </a:endParaRPr>
          </a:p>
          <a:p>
            <a:pPr marL="0" marR="0" lvl="0" indent="0" algn="r" rtl="0">
              <a:spcBef>
                <a:spcPts val="0"/>
              </a:spcBef>
              <a:spcAft>
                <a:spcPts val="0"/>
              </a:spcAft>
              <a:buNone/>
            </a:pPr>
            <a:r>
              <a:rPr lang="en" sz="1500">
                <a:solidFill>
                  <a:schemeClr val="dk1"/>
                </a:solidFill>
                <a:latin typeface="Arial"/>
                <a:ea typeface="Arial"/>
                <a:cs typeface="Arial"/>
                <a:sym typeface="Arial"/>
              </a:rPr>
              <a:t>- </a:t>
            </a:r>
            <a:r>
              <a:rPr lang="en" sz="1300">
                <a:solidFill>
                  <a:schemeClr val="dk1"/>
                </a:solidFill>
                <a:latin typeface="Arial"/>
                <a:ea typeface="Arial"/>
                <a:cs typeface="Arial"/>
                <a:sym typeface="Arial"/>
              </a:rPr>
              <a:t>David Kilcullen</a:t>
            </a:r>
            <a:r>
              <a:rPr lang="en" sz="1300">
                <a:solidFill>
                  <a:schemeClr val="dk1"/>
                </a:solidFill>
              </a:rPr>
              <a:t>, “</a:t>
            </a:r>
            <a:r>
              <a:rPr lang="en" sz="1300">
                <a:solidFill>
                  <a:schemeClr val="dk1"/>
                </a:solidFill>
                <a:latin typeface="Arial"/>
                <a:ea typeface="Arial"/>
                <a:cs typeface="Arial"/>
                <a:sym typeface="Arial"/>
              </a:rPr>
              <a:t>Out of the Mountains: the coming age of the urban guerilla</a:t>
            </a:r>
            <a:r>
              <a:rPr lang="en" sz="1300">
                <a:solidFill>
                  <a:schemeClr val="dk1"/>
                </a:solidFill>
              </a:rPr>
              <a:t>”</a:t>
            </a:r>
            <a:r>
              <a:rPr lang="en" sz="1300">
                <a:solidFill>
                  <a:schemeClr val="dk1"/>
                </a:solidFill>
                <a:latin typeface="Arial"/>
                <a:ea typeface="Arial"/>
                <a:cs typeface="Arial"/>
                <a:sym typeface="Arial"/>
              </a:rPr>
              <a:t>, 2014.</a:t>
            </a:r>
            <a:endParaRPr sz="1500">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5"/>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will to organize</a:t>
            </a:r>
            <a:endParaRPr/>
          </a:p>
        </p:txBody>
      </p:sp>
      <p:sp>
        <p:nvSpPr>
          <p:cNvPr id="217" name="Google Shape;217;p35"/>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What is a Xicano organizing paradigm?</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1"/>
        <p:cNvGrpSpPr/>
        <p:nvPr/>
      </p:nvGrpSpPr>
      <p:grpSpPr>
        <a:xfrm>
          <a:off x="0" y="0"/>
          <a:ext cx="0" cy="0"/>
          <a:chOff x="0" y="0"/>
          <a:chExt cx="0" cy="0"/>
        </a:xfrm>
      </p:grpSpPr>
      <p:sp>
        <p:nvSpPr>
          <p:cNvPr id="222" name="Google Shape;222;p36"/>
          <p:cNvSpPr txBox="1">
            <a:spLocks noGrp="1"/>
          </p:cNvSpPr>
          <p:nvPr>
            <p:ph type="title"/>
          </p:nvPr>
        </p:nvSpPr>
        <p:spPr>
          <a:xfrm>
            <a:off x="182880" y="462915"/>
            <a:ext cx="8698200" cy="411600"/>
          </a:xfrm>
          <a:prstGeom prst="rect">
            <a:avLst/>
          </a:prstGeom>
          <a:noFill/>
          <a:ln>
            <a:noFill/>
          </a:ln>
        </p:spPr>
        <p:txBody>
          <a:bodyPr spcFirstLastPara="1" wrap="square" lIns="0" tIns="0" rIns="0" bIns="0" anchor="t" anchorCtr="0">
            <a:noAutofit/>
          </a:bodyPr>
          <a:lstStyle/>
          <a:p>
            <a:pPr marL="0" marR="0" lvl="0" indent="0" algn="ctr" rtl="0">
              <a:lnSpc>
                <a:spcPct val="95000"/>
              </a:lnSpc>
              <a:spcBef>
                <a:spcPts val="0"/>
              </a:spcBef>
              <a:spcAft>
                <a:spcPts val="0"/>
              </a:spcAft>
              <a:buClr>
                <a:srgbClr val="000000"/>
              </a:buClr>
              <a:buSzPts val="2600"/>
              <a:buFont typeface="Arial"/>
              <a:buNone/>
            </a:pPr>
            <a:r>
              <a:rPr lang="en" sz="2600" b="0" i="0" u="none" strike="noStrike" cap="none">
                <a:solidFill>
                  <a:srgbClr val="000000"/>
                </a:solidFill>
                <a:latin typeface="Arial"/>
                <a:ea typeface="Arial"/>
                <a:cs typeface="Arial"/>
                <a:sym typeface="Arial"/>
              </a:rPr>
              <a:t>What is the purpose of Low Intensity Organizing?</a:t>
            </a:r>
            <a:endParaRPr/>
          </a:p>
        </p:txBody>
      </p:sp>
      <p:sp>
        <p:nvSpPr>
          <p:cNvPr id="223" name="Google Shape;223;p36"/>
          <p:cNvSpPr txBox="1">
            <a:spLocks noGrp="1"/>
          </p:cNvSpPr>
          <p:nvPr>
            <p:ph type="body" idx="1"/>
          </p:nvPr>
        </p:nvSpPr>
        <p:spPr>
          <a:xfrm>
            <a:off x="525780" y="1165860"/>
            <a:ext cx="8092500" cy="3103200"/>
          </a:xfrm>
          <a:prstGeom prst="rect">
            <a:avLst/>
          </a:prstGeom>
          <a:noFill/>
          <a:ln>
            <a:noFill/>
          </a:ln>
        </p:spPr>
        <p:txBody>
          <a:bodyPr spcFirstLastPara="1" wrap="square" lIns="0" tIns="0" rIns="0" bIns="0" anchor="t" anchorCtr="0">
            <a:noAutofit/>
          </a:bodyPr>
          <a:lstStyle/>
          <a:p>
            <a:pPr marL="419100" marR="0" lvl="0" indent="-412750" algn="l" rtl="0">
              <a:lnSpc>
                <a:spcPct val="95000"/>
              </a:lnSpc>
              <a:spcBef>
                <a:spcPts val="0"/>
              </a:spcBef>
              <a:spcAft>
                <a:spcPts val="0"/>
              </a:spcAft>
              <a:buClr>
                <a:srgbClr val="000000"/>
              </a:buClr>
              <a:buSzPts val="2300"/>
              <a:buFont typeface="Times New Roman"/>
              <a:buAutoNum type="arabicPeriod"/>
            </a:pPr>
            <a:r>
              <a:rPr lang="en" sz="2300" b="0" i="0" u="none" strike="noStrike" cap="none">
                <a:solidFill>
                  <a:srgbClr val="000000"/>
                </a:solidFill>
                <a:latin typeface="Arial"/>
                <a:ea typeface="Arial"/>
                <a:cs typeface="Arial"/>
                <a:sym typeface="Arial"/>
              </a:rPr>
              <a:t>Train organizers to work in the community</a:t>
            </a:r>
            <a:endParaRPr sz="2600" b="0" i="0" u="none" strike="noStrike" cap="none">
              <a:solidFill>
                <a:schemeClr val="dk1"/>
              </a:solidFill>
              <a:latin typeface="Times New Roman"/>
              <a:ea typeface="Times New Roman"/>
              <a:cs typeface="Times New Roman"/>
              <a:sym typeface="Times New Roman"/>
            </a:endParaRPr>
          </a:p>
          <a:p>
            <a:pPr marL="419100" marR="0" lvl="0" indent="-412750" algn="l" rtl="0">
              <a:lnSpc>
                <a:spcPct val="95000"/>
              </a:lnSpc>
              <a:spcBef>
                <a:spcPts val="0"/>
              </a:spcBef>
              <a:spcAft>
                <a:spcPts val="0"/>
              </a:spcAft>
              <a:buClr>
                <a:srgbClr val="000000"/>
              </a:buClr>
              <a:buSzPts val="2300"/>
              <a:buFont typeface="Times New Roman"/>
              <a:buAutoNum type="arabicPeriod"/>
            </a:pPr>
            <a:r>
              <a:rPr lang="en" sz="2300" b="0" i="0" u="none" strike="noStrike" cap="none">
                <a:solidFill>
                  <a:srgbClr val="000000"/>
                </a:solidFill>
                <a:latin typeface="Arial"/>
                <a:ea typeface="Arial"/>
                <a:cs typeface="Arial"/>
                <a:sym typeface="Arial"/>
              </a:rPr>
              <a:t>Politically educate the Xicano/Indigenous community</a:t>
            </a:r>
            <a:endParaRPr sz="2600" b="0" i="0" u="none" strike="noStrike" cap="none">
              <a:solidFill>
                <a:schemeClr val="dk1"/>
              </a:solidFill>
              <a:latin typeface="Times New Roman"/>
              <a:ea typeface="Times New Roman"/>
              <a:cs typeface="Times New Roman"/>
              <a:sym typeface="Times New Roman"/>
            </a:endParaRPr>
          </a:p>
          <a:p>
            <a:pPr marL="419100" marR="0" lvl="0" indent="-412750" algn="l" rtl="0">
              <a:lnSpc>
                <a:spcPct val="95000"/>
              </a:lnSpc>
              <a:spcBef>
                <a:spcPts val="0"/>
              </a:spcBef>
              <a:spcAft>
                <a:spcPts val="0"/>
              </a:spcAft>
              <a:buClr>
                <a:srgbClr val="000000"/>
              </a:buClr>
              <a:buSzPts val="2300"/>
              <a:buFont typeface="Times New Roman"/>
              <a:buAutoNum type="arabicPeriod"/>
            </a:pPr>
            <a:r>
              <a:rPr lang="en" sz="2300" b="0" i="0" u="none" strike="noStrike" cap="none">
                <a:solidFill>
                  <a:srgbClr val="000000"/>
                </a:solidFill>
                <a:latin typeface="Arial"/>
                <a:ea typeface="Arial"/>
                <a:cs typeface="Arial"/>
                <a:sym typeface="Arial"/>
              </a:rPr>
              <a:t>Provide a vehicle for the political expression of the </a:t>
            </a:r>
            <a:endParaRPr/>
          </a:p>
          <a:p>
            <a:pPr marL="419100" marR="0" lvl="0" indent="-412750" algn="l" rtl="0">
              <a:lnSpc>
                <a:spcPct val="95000"/>
              </a:lnSpc>
              <a:spcBef>
                <a:spcPts val="0"/>
              </a:spcBef>
              <a:spcAft>
                <a:spcPts val="0"/>
              </a:spcAft>
              <a:buClr>
                <a:srgbClr val="000000"/>
              </a:buClr>
              <a:buSzPts val="2300"/>
              <a:buFont typeface="Times New Roman"/>
              <a:buAutoNum type="arabicPeriod"/>
            </a:pPr>
            <a:r>
              <a:rPr lang="en" sz="2300" b="0" i="0" u="none" strike="noStrike" cap="none">
                <a:solidFill>
                  <a:srgbClr val="000000"/>
                </a:solidFill>
                <a:latin typeface="Arial"/>
                <a:ea typeface="Arial"/>
                <a:cs typeface="Arial"/>
                <a:sym typeface="Arial"/>
              </a:rPr>
              <a:t>Xicano/Indigenous communities</a:t>
            </a:r>
            <a:endParaRPr/>
          </a:p>
          <a:p>
            <a:pPr marL="419100" marR="0" lvl="0" indent="-412750" algn="l" rtl="0">
              <a:lnSpc>
                <a:spcPct val="95000"/>
              </a:lnSpc>
              <a:spcBef>
                <a:spcPts val="0"/>
              </a:spcBef>
              <a:spcAft>
                <a:spcPts val="0"/>
              </a:spcAft>
              <a:buClr>
                <a:srgbClr val="000000"/>
              </a:buClr>
              <a:buSzPts val="2300"/>
              <a:buFont typeface="Times New Roman"/>
              <a:buAutoNum type="arabicPeriod"/>
            </a:pPr>
            <a:r>
              <a:rPr lang="en" sz="2300" b="0" i="0" u="none" strike="noStrike" cap="none">
                <a:solidFill>
                  <a:srgbClr val="000000"/>
                </a:solidFill>
                <a:latin typeface="Arial"/>
                <a:ea typeface="Arial"/>
                <a:cs typeface="Arial"/>
                <a:sym typeface="Arial"/>
              </a:rPr>
              <a:t>Help communities garner the ability to answer back some of the more serious attacks  i.e. immigration, school reform, imprisonment of our youth.</a:t>
            </a:r>
            <a:endParaRPr/>
          </a:p>
          <a:p>
            <a:pPr marL="419100" marR="0" lvl="0" indent="-412750" algn="l" rtl="0">
              <a:lnSpc>
                <a:spcPct val="95000"/>
              </a:lnSpc>
              <a:spcBef>
                <a:spcPts val="0"/>
              </a:spcBef>
              <a:spcAft>
                <a:spcPts val="0"/>
              </a:spcAft>
              <a:buClr>
                <a:srgbClr val="000000"/>
              </a:buClr>
              <a:buSzPts val="2300"/>
              <a:buFont typeface="Times New Roman"/>
              <a:buAutoNum type="arabicPeriod"/>
            </a:pPr>
            <a:r>
              <a:rPr lang="en" sz="2300" b="0" i="0" u="none" strike="noStrike" cap="none">
                <a:solidFill>
                  <a:srgbClr val="000000"/>
                </a:solidFill>
                <a:latin typeface="Arial"/>
                <a:ea typeface="Arial"/>
                <a:cs typeface="Arial"/>
                <a:sym typeface="Arial"/>
              </a:rPr>
              <a:t>Organize a political machine on a broad front that will work to teach advocacy and self reliance through education and the creation of national policy that strengthens the Xicano/Indigenous community.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7"/>
          <p:cNvSpPr txBox="1">
            <a:spLocks noGrp="1"/>
          </p:cNvSpPr>
          <p:nvPr>
            <p:ph type="title"/>
          </p:nvPr>
        </p:nvSpPr>
        <p:spPr>
          <a:xfrm>
            <a:off x="2400250" y="575950"/>
            <a:ext cx="6321600" cy="101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Decolonize does not = national liberation</a:t>
            </a:r>
            <a:endParaRPr/>
          </a:p>
        </p:txBody>
      </p:sp>
      <p:sp>
        <p:nvSpPr>
          <p:cNvPr id="229" name="Google Shape;229;p37"/>
          <p:cNvSpPr txBox="1">
            <a:spLocks noGrp="1"/>
          </p:cNvSpPr>
          <p:nvPr>
            <p:ph type="body" idx="1"/>
          </p:nvPr>
        </p:nvSpPr>
        <p:spPr>
          <a:xfrm>
            <a:off x="2487450" y="1758025"/>
            <a:ext cx="6321600" cy="2646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“On the basis of this, we can state that national liberation is the phenomenon in which a given socio-economic whole rejects the negation of its historical process. In other words, the national liberation of a people is the regaining of the historical personality of that people, its return to history through the destruction of the imperialist domination to which it was subjected.”</a:t>
            </a:r>
            <a:endParaRPr/>
          </a:p>
        </p:txBody>
      </p:sp>
      <p:pic>
        <p:nvPicPr>
          <p:cNvPr id="230" name="Google Shape;230;p37"/>
          <p:cNvPicPr preferRelativeResize="0"/>
          <p:nvPr/>
        </p:nvPicPr>
        <p:blipFill>
          <a:blip r:embed="rId3">
            <a:alphaModFix/>
          </a:blip>
          <a:stretch>
            <a:fillRect/>
          </a:stretch>
        </p:blipFill>
        <p:spPr>
          <a:xfrm>
            <a:off x="229675" y="1521050"/>
            <a:ext cx="2105312" cy="2101399"/>
          </a:xfrm>
          <a:prstGeom prst="rect">
            <a:avLst/>
          </a:prstGeom>
          <a:noFill/>
          <a:ln>
            <a:noFill/>
          </a:ln>
        </p:spPr>
      </p:pic>
    </p:spTree>
  </p:cSld>
  <p:clrMapOvr>
    <a:masterClrMapping/>
  </p:clrMapOvr>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2752</Words>
  <Application>Microsoft Office PowerPoint</Application>
  <PresentationFormat>On-screen Show (16:9)</PresentationFormat>
  <Paragraphs>184</Paragraphs>
  <Slides>34</Slides>
  <Notes>34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34</vt:i4>
      </vt:variant>
    </vt:vector>
  </HeadingPairs>
  <TitlesOfParts>
    <vt:vector size="42" baseType="lpstr">
      <vt:lpstr>Arial</vt:lpstr>
      <vt:lpstr>Lato</vt:lpstr>
      <vt:lpstr>Calibri</vt:lpstr>
      <vt:lpstr>Times New Roman</vt:lpstr>
      <vt:lpstr>Raleway</vt:lpstr>
      <vt:lpstr>Georgia</vt:lpstr>
      <vt:lpstr>Swiss</vt:lpstr>
      <vt:lpstr>Office Theme</vt:lpstr>
      <vt:lpstr>“It is with the intention of making a contribution, however modest, to this debate that we present here our opinion of the foundations and objectives of national liberation in relation to the social structure. This opinion is the result of our own experiences of the struggle and of a critical appreciation of the experiences of others. To those who see in it a theoretical character, we would recall that every practice produces a theory, and that if it is true that a revolution can fail even though it be based on perfectly conceived theories, nobody has yet made a successful revolution without a revolutionary theory.”</vt:lpstr>
      <vt:lpstr>Organizing </vt:lpstr>
      <vt:lpstr>Change Statement</vt:lpstr>
      <vt:lpstr>One Approach</vt:lpstr>
      <vt:lpstr>Demographics for the next 50 years</vt:lpstr>
      <vt:lpstr>Mega-trends of the future.</vt:lpstr>
      <vt:lpstr>The will to organize</vt:lpstr>
      <vt:lpstr>What is the purpose of Low Intensity Organizing?</vt:lpstr>
      <vt:lpstr>Decolonize does not = national liberation</vt:lpstr>
      <vt:lpstr>Where we begin</vt:lpstr>
      <vt:lpstr>Basic structure</vt:lpstr>
      <vt:lpstr>Deficit model: The "deficit" model focuses on the student as the major problem, neither looking within the environment nor the instructional practices in the classroom. According to this model, the typical response--once the teacher requested assistance by completing a referral form and turning it into the designated person--was to test the student, determine eligibility for special education and then remove the student from the environment (s) where the problem existed. After more than two decades of federal legislation and implementation of the "deficit" model, there are now mounting concerns about the outcomes of students who have been served in this manner. Despite years of mandated services, many students with mild to moderate disabilities continue to "fall through the cracks." </vt:lpstr>
      <vt:lpstr>Indigenous Epistemology  The Four Teachings</vt:lpstr>
      <vt:lpstr>Indigenous Epistemology - Tezcatlipoca</vt:lpstr>
      <vt:lpstr>TEZCATLIPOKA</vt:lpstr>
      <vt:lpstr>Indigenous Epistemology - Quetzalcoatl</vt:lpstr>
      <vt:lpstr>QUETZALKOATL</vt:lpstr>
      <vt:lpstr>Indigenous Epistemology - Huitzilopochtli</vt:lpstr>
      <vt:lpstr>HUITZILOPOCHTLI</vt:lpstr>
      <vt:lpstr>Indigenous Epistemology - Xipe Totec</vt:lpstr>
      <vt:lpstr>XIPE TOTEK</vt:lpstr>
      <vt:lpstr>How do we move from deficit model of organizing</vt:lpstr>
      <vt:lpstr>The training program</vt:lpstr>
      <vt:lpstr>We don’t need to train organizers</vt:lpstr>
      <vt:lpstr>Identifying organizers</vt:lpstr>
      <vt:lpstr>How it works</vt:lpstr>
      <vt:lpstr>Current situation - broadly</vt:lpstr>
      <vt:lpstr>We need a program</vt:lpstr>
      <vt:lpstr>Low Intensity Organizing</vt:lpstr>
      <vt:lpstr>Our issue is building a sustainable Xicano nation in the 21st century</vt:lpstr>
      <vt:lpstr>Building power and organization within communities is an intentional act.  </vt:lpstr>
      <vt:lpstr>Space + Time = Will</vt:lpstr>
      <vt:lpstr>Space + Time = Will</vt:lpstr>
      <vt:lpstr>Sample Bibliography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 is with the intention of making a contribution, however modest, to this debate that we present here our opinion of the foundations and objectives of national liberation in relation to the social structure. This opinion is the result of our own experiences of the struggle and of a critical appreciation of the experiences of others. To those who see in it a theoretical character, we would recall that every practice produces a theory, and that if it is true that a revolution can fail even though it be based on perfectly conceived theories, nobody has yet made a successful revolution without a revolutionary theory.”</dc:title>
  <cp:lastModifiedBy>Armando Rendon</cp:lastModifiedBy>
  <cp:revision>1</cp:revision>
  <dcterms:modified xsi:type="dcterms:W3CDTF">2019-12-05T05:17:38Z</dcterms:modified>
</cp:coreProperties>
</file>